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7"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 id="269" r:id="rId15"/>
    <p:sldId id="270" r:id="rId16"/>
    <p:sldId id="271" r:id="rId17"/>
    <p:sldId id="277"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p:scale>
          <a:sx n="100" d="100"/>
          <a:sy n="100" d="100"/>
        </p:scale>
        <p:origin x="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71210B-B45F-4E6E-8EB0-B4B85C00AAA7}" type="doc">
      <dgm:prSet loTypeId="urn:microsoft.com/office/officeart/2005/8/layout/rings+Icon" loCatId="officeonline" qsTypeId="urn:microsoft.com/office/officeart/2005/8/quickstyle/simple1" qsCatId="simple" csTypeId="urn:microsoft.com/office/officeart/2005/8/colors/accent1_2" csCatId="accent1" phldr="1"/>
      <dgm:spPr/>
    </dgm:pt>
    <dgm:pt modelId="{A7EF8781-1B1D-495D-AFDB-6529D358F048}">
      <dgm:prSet phldrT="[Text]"/>
      <dgm:spPr/>
      <dgm:t>
        <a:bodyPr/>
        <a:lstStyle/>
        <a:p>
          <a:r>
            <a:rPr lang="en-US" dirty="0"/>
            <a:t>FERPA</a:t>
          </a:r>
        </a:p>
      </dgm:t>
    </dgm:pt>
    <dgm:pt modelId="{4AB6759D-3461-44F4-8D95-F8881FE0503B}" type="parTrans" cxnId="{AE67818B-5D63-40C6-9031-A20A63A8EF68}">
      <dgm:prSet/>
      <dgm:spPr/>
      <dgm:t>
        <a:bodyPr/>
        <a:lstStyle/>
        <a:p>
          <a:endParaRPr lang="en-US"/>
        </a:p>
      </dgm:t>
    </dgm:pt>
    <dgm:pt modelId="{472CA46E-5D7E-4108-AB1D-B05F9479BCAA}" type="sibTrans" cxnId="{AE67818B-5D63-40C6-9031-A20A63A8EF68}">
      <dgm:prSet/>
      <dgm:spPr/>
      <dgm:t>
        <a:bodyPr/>
        <a:lstStyle/>
        <a:p>
          <a:endParaRPr lang="en-US"/>
        </a:p>
      </dgm:t>
    </dgm:pt>
    <dgm:pt modelId="{669A587B-322B-4EA1-86FA-465E49FB700A}">
      <dgm:prSet phldrT="[Text]"/>
      <dgm:spPr/>
      <dgm:t>
        <a:bodyPr/>
        <a:lstStyle/>
        <a:p>
          <a:r>
            <a:rPr lang="en-US" dirty="0"/>
            <a:t>HEA</a:t>
          </a:r>
        </a:p>
      </dgm:t>
    </dgm:pt>
    <dgm:pt modelId="{E747FDAD-7B4F-4D65-B272-FDB764672B3B}" type="parTrans" cxnId="{58E1EAB1-AAE8-4B25-BD7C-0014B0423014}">
      <dgm:prSet/>
      <dgm:spPr/>
      <dgm:t>
        <a:bodyPr/>
        <a:lstStyle/>
        <a:p>
          <a:endParaRPr lang="en-US"/>
        </a:p>
      </dgm:t>
    </dgm:pt>
    <dgm:pt modelId="{C6DDEF10-620A-4A8B-B6E4-D6B96BDFE686}" type="sibTrans" cxnId="{58E1EAB1-AAE8-4B25-BD7C-0014B0423014}">
      <dgm:prSet/>
      <dgm:spPr/>
      <dgm:t>
        <a:bodyPr/>
        <a:lstStyle/>
        <a:p>
          <a:endParaRPr lang="en-US"/>
        </a:p>
      </dgm:t>
    </dgm:pt>
    <dgm:pt modelId="{68A7E010-2217-4F06-91FC-2A62935AC859}">
      <dgm:prSet phldrT="[Text]"/>
      <dgm:spPr/>
      <dgm:t>
        <a:bodyPr/>
        <a:lstStyle/>
        <a:p>
          <a:r>
            <a:rPr lang="en-US" dirty="0"/>
            <a:t>Privacy Act</a:t>
          </a:r>
        </a:p>
      </dgm:t>
    </dgm:pt>
    <dgm:pt modelId="{FB88DFEF-454B-4F82-AC3A-AA88EA083895}" type="parTrans" cxnId="{8369C38F-1154-423D-9BD4-2EE5334D5320}">
      <dgm:prSet/>
      <dgm:spPr/>
      <dgm:t>
        <a:bodyPr/>
        <a:lstStyle/>
        <a:p>
          <a:endParaRPr lang="en-US"/>
        </a:p>
      </dgm:t>
    </dgm:pt>
    <dgm:pt modelId="{EE7E6995-1C86-4C0C-91AE-E9DDF51AD22B}" type="sibTrans" cxnId="{8369C38F-1154-423D-9BD4-2EE5334D5320}">
      <dgm:prSet/>
      <dgm:spPr/>
      <dgm:t>
        <a:bodyPr/>
        <a:lstStyle/>
        <a:p>
          <a:endParaRPr lang="en-US"/>
        </a:p>
      </dgm:t>
    </dgm:pt>
    <dgm:pt modelId="{70FE3F39-7EC8-491B-AD22-693E2DCBB423}" type="pres">
      <dgm:prSet presAssocID="{1971210B-B45F-4E6E-8EB0-B4B85C00AAA7}" presName="Name0" presStyleCnt="0">
        <dgm:presLayoutVars>
          <dgm:chMax val="7"/>
          <dgm:dir/>
          <dgm:resizeHandles val="exact"/>
        </dgm:presLayoutVars>
      </dgm:prSet>
      <dgm:spPr/>
    </dgm:pt>
    <dgm:pt modelId="{EEE3D591-4055-4F42-A58B-AC0164A9F0B2}" type="pres">
      <dgm:prSet presAssocID="{1971210B-B45F-4E6E-8EB0-B4B85C00AAA7}" presName="ellipse1" presStyleLbl="vennNode1" presStyleIdx="0" presStyleCnt="3">
        <dgm:presLayoutVars>
          <dgm:bulletEnabled val="1"/>
        </dgm:presLayoutVars>
      </dgm:prSet>
      <dgm:spPr/>
    </dgm:pt>
    <dgm:pt modelId="{E2FB5471-2BAE-4265-B00F-C478E56029DE}" type="pres">
      <dgm:prSet presAssocID="{1971210B-B45F-4E6E-8EB0-B4B85C00AAA7}" presName="ellipse2" presStyleLbl="vennNode1" presStyleIdx="1" presStyleCnt="3">
        <dgm:presLayoutVars>
          <dgm:bulletEnabled val="1"/>
        </dgm:presLayoutVars>
      </dgm:prSet>
      <dgm:spPr/>
    </dgm:pt>
    <dgm:pt modelId="{97ADAD63-B985-40AB-A798-456C8F9F8AAE}" type="pres">
      <dgm:prSet presAssocID="{1971210B-B45F-4E6E-8EB0-B4B85C00AAA7}" presName="ellipse3" presStyleLbl="vennNode1" presStyleIdx="2" presStyleCnt="3">
        <dgm:presLayoutVars>
          <dgm:bulletEnabled val="1"/>
        </dgm:presLayoutVars>
      </dgm:prSet>
      <dgm:spPr/>
    </dgm:pt>
  </dgm:ptLst>
  <dgm:cxnLst>
    <dgm:cxn modelId="{2CA92EFE-7412-4BA0-BAC8-427CDDBE2C95}" type="presOf" srcId="{A7EF8781-1B1D-495D-AFDB-6529D358F048}" destId="{EEE3D591-4055-4F42-A58B-AC0164A9F0B2}" srcOrd="0" destOrd="0" presId="urn:microsoft.com/office/officeart/2005/8/layout/rings+Icon"/>
    <dgm:cxn modelId="{D8DCAED9-9A17-413D-A152-F2562ACEF12E}" type="presOf" srcId="{1971210B-B45F-4E6E-8EB0-B4B85C00AAA7}" destId="{70FE3F39-7EC8-491B-AD22-693E2DCBB423}" srcOrd="0" destOrd="0" presId="urn:microsoft.com/office/officeart/2005/8/layout/rings+Icon"/>
    <dgm:cxn modelId="{BD7166A7-A38F-4156-AD3F-6423C006E1AA}" type="presOf" srcId="{669A587B-322B-4EA1-86FA-465E49FB700A}" destId="{E2FB5471-2BAE-4265-B00F-C478E56029DE}" srcOrd="0" destOrd="0" presId="urn:microsoft.com/office/officeart/2005/8/layout/rings+Icon"/>
    <dgm:cxn modelId="{8369C38F-1154-423D-9BD4-2EE5334D5320}" srcId="{1971210B-B45F-4E6E-8EB0-B4B85C00AAA7}" destId="{68A7E010-2217-4F06-91FC-2A62935AC859}" srcOrd="2" destOrd="0" parTransId="{FB88DFEF-454B-4F82-AC3A-AA88EA083895}" sibTransId="{EE7E6995-1C86-4C0C-91AE-E9DDF51AD22B}"/>
    <dgm:cxn modelId="{B2ECBA65-4DB8-4C25-BC3F-87AAC996C5EB}" type="presOf" srcId="{68A7E010-2217-4F06-91FC-2A62935AC859}" destId="{97ADAD63-B985-40AB-A798-456C8F9F8AAE}" srcOrd="0" destOrd="0" presId="urn:microsoft.com/office/officeart/2005/8/layout/rings+Icon"/>
    <dgm:cxn modelId="{AE67818B-5D63-40C6-9031-A20A63A8EF68}" srcId="{1971210B-B45F-4E6E-8EB0-B4B85C00AAA7}" destId="{A7EF8781-1B1D-495D-AFDB-6529D358F048}" srcOrd="0" destOrd="0" parTransId="{4AB6759D-3461-44F4-8D95-F8881FE0503B}" sibTransId="{472CA46E-5D7E-4108-AB1D-B05F9479BCAA}"/>
    <dgm:cxn modelId="{58E1EAB1-AAE8-4B25-BD7C-0014B0423014}" srcId="{1971210B-B45F-4E6E-8EB0-B4B85C00AAA7}" destId="{669A587B-322B-4EA1-86FA-465E49FB700A}" srcOrd="1" destOrd="0" parTransId="{E747FDAD-7B4F-4D65-B272-FDB764672B3B}" sibTransId="{C6DDEF10-620A-4A8B-B6E4-D6B96BDFE686}"/>
    <dgm:cxn modelId="{E04F0543-EE41-455A-A92D-2CC39C3C0317}" type="presParOf" srcId="{70FE3F39-7EC8-491B-AD22-693E2DCBB423}" destId="{EEE3D591-4055-4F42-A58B-AC0164A9F0B2}" srcOrd="0" destOrd="0" presId="urn:microsoft.com/office/officeart/2005/8/layout/rings+Icon"/>
    <dgm:cxn modelId="{051D573E-EE78-407C-94B3-4A84A839720A}" type="presParOf" srcId="{70FE3F39-7EC8-491B-AD22-693E2DCBB423}" destId="{E2FB5471-2BAE-4265-B00F-C478E56029DE}" srcOrd="1" destOrd="0" presId="urn:microsoft.com/office/officeart/2005/8/layout/rings+Icon"/>
    <dgm:cxn modelId="{CB2E5D8C-9433-4939-8BB3-3F999859EEBB}" type="presParOf" srcId="{70FE3F39-7EC8-491B-AD22-693E2DCBB423}" destId="{97ADAD63-B985-40AB-A798-456C8F9F8AAE}"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A5C184-F87B-45C1-9A42-8F6BFE6AAEF8}" type="doc">
      <dgm:prSet loTypeId="urn:microsoft.com/office/officeart/2016/7/layout/BasicLinearProcessNumbered" loCatId="process" qsTypeId="urn:microsoft.com/office/officeart/2005/8/quickstyle/simple4" qsCatId="simple" csTypeId="urn:microsoft.com/office/officeart/2005/8/colors/accent3_2" csCatId="accent3"/>
      <dgm:spPr/>
      <dgm:t>
        <a:bodyPr/>
        <a:lstStyle/>
        <a:p>
          <a:endParaRPr lang="en-US"/>
        </a:p>
      </dgm:t>
    </dgm:pt>
    <dgm:pt modelId="{E6A324E1-F25E-4E8B-BCFA-9F79B6079A13}">
      <dgm:prSet/>
      <dgm:spPr/>
      <dgm:t>
        <a:bodyPr/>
        <a:lstStyle/>
        <a:p>
          <a:r>
            <a:rPr lang="en-US"/>
            <a:t>What law/s apply? </a:t>
          </a:r>
        </a:p>
      </dgm:t>
    </dgm:pt>
    <dgm:pt modelId="{5734EA8A-A5E0-4B34-817F-7FD77ADA69F4}" type="parTrans" cxnId="{B5424702-50EE-4D47-811C-61787AA3A27A}">
      <dgm:prSet/>
      <dgm:spPr/>
      <dgm:t>
        <a:bodyPr/>
        <a:lstStyle/>
        <a:p>
          <a:endParaRPr lang="en-US"/>
        </a:p>
      </dgm:t>
    </dgm:pt>
    <dgm:pt modelId="{0ADEBAA9-EADD-4DB9-8187-D80FFFF22730}" type="sibTrans" cxnId="{B5424702-50EE-4D47-811C-61787AA3A27A}">
      <dgm:prSet phldrT="1" phldr="0"/>
      <dgm:spPr/>
      <dgm:t>
        <a:bodyPr/>
        <a:lstStyle/>
        <a:p>
          <a:r>
            <a:rPr lang="en-US"/>
            <a:t>1</a:t>
          </a:r>
        </a:p>
      </dgm:t>
    </dgm:pt>
    <dgm:pt modelId="{8EF918D5-DCEC-4558-8862-8A3BABFC6AF6}">
      <dgm:prSet/>
      <dgm:spPr/>
      <dgm:t>
        <a:bodyPr/>
        <a:lstStyle/>
        <a:p>
          <a:r>
            <a:rPr lang="en-US"/>
            <a:t>What do you do? </a:t>
          </a:r>
        </a:p>
      </dgm:t>
    </dgm:pt>
    <dgm:pt modelId="{EF7EA814-AF42-4311-9E23-CDF22195F1A1}" type="parTrans" cxnId="{0D2A11DE-0BE0-4140-BF01-9EC0327C78D7}">
      <dgm:prSet/>
      <dgm:spPr/>
      <dgm:t>
        <a:bodyPr/>
        <a:lstStyle/>
        <a:p>
          <a:endParaRPr lang="en-US"/>
        </a:p>
      </dgm:t>
    </dgm:pt>
    <dgm:pt modelId="{C8BF1C7A-E9B1-490B-AFEE-15F4D9BE1A53}" type="sibTrans" cxnId="{0D2A11DE-0BE0-4140-BF01-9EC0327C78D7}">
      <dgm:prSet phldrT="2" phldr="0"/>
      <dgm:spPr/>
      <dgm:t>
        <a:bodyPr/>
        <a:lstStyle/>
        <a:p>
          <a:r>
            <a:rPr lang="en-US"/>
            <a:t>2</a:t>
          </a:r>
        </a:p>
      </dgm:t>
    </dgm:pt>
    <dgm:pt modelId="{3DF8C08B-DA6F-43A1-8722-7B4EE220FE37}">
      <dgm:prSet/>
      <dgm:spPr/>
      <dgm:t>
        <a:bodyPr/>
        <a:lstStyle/>
        <a:p>
          <a:r>
            <a:rPr lang="en-US"/>
            <a:t>Do you need more information? </a:t>
          </a:r>
        </a:p>
      </dgm:t>
    </dgm:pt>
    <dgm:pt modelId="{6350FB1A-06E0-4C98-9E61-1496E14AABFB}" type="parTrans" cxnId="{3C30C21C-3788-40A8-84CA-34A1D16CD9F0}">
      <dgm:prSet/>
      <dgm:spPr/>
      <dgm:t>
        <a:bodyPr/>
        <a:lstStyle/>
        <a:p>
          <a:endParaRPr lang="en-US"/>
        </a:p>
      </dgm:t>
    </dgm:pt>
    <dgm:pt modelId="{3A32C75A-35CD-451E-83CF-C26B78A4048D}" type="sibTrans" cxnId="{3C30C21C-3788-40A8-84CA-34A1D16CD9F0}">
      <dgm:prSet phldrT="3" phldr="0"/>
      <dgm:spPr/>
      <dgm:t>
        <a:bodyPr/>
        <a:lstStyle/>
        <a:p>
          <a:r>
            <a:rPr lang="en-US"/>
            <a:t>3</a:t>
          </a:r>
        </a:p>
      </dgm:t>
    </dgm:pt>
    <dgm:pt modelId="{9727E80F-DDD4-42F0-8680-0D6A39B04B6F}" type="pres">
      <dgm:prSet presAssocID="{FFA5C184-F87B-45C1-9A42-8F6BFE6AAEF8}" presName="Name0" presStyleCnt="0">
        <dgm:presLayoutVars>
          <dgm:animLvl val="lvl"/>
          <dgm:resizeHandles val="exact"/>
        </dgm:presLayoutVars>
      </dgm:prSet>
      <dgm:spPr/>
    </dgm:pt>
    <dgm:pt modelId="{157D83F1-5B97-4086-9CFC-46068B12B3F0}" type="pres">
      <dgm:prSet presAssocID="{E6A324E1-F25E-4E8B-BCFA-9F79B6079A13}" presName="compositeNode" presStyleCnt="0">
        <dgm:presLayoutVars>
          <dgm:bulletEnabled val="1"/>
        </dgm:presLayoutVars>
      </dgm:prSet>
      <dgm:spPr/>
    </dgm:pt>
    <dgm:pt modelId="{7D9AE87A-7BA7-42F9-BBA7-BEDADDA680CD}" type="pres">
      <dgm:prSet presAssocID="{E6A324E1-F25E-4E8B-BCFA-9F79B6079A13}" presName="bgRect" presStyleLbl="bgAccFollowNode1" presStyleIdx="0" presStyleCnt="3"/>
      <dgm:spPr/>
    </dgm:pt>
    <dgm:pt modelId="{13AC8F16-E499-4DB5-8409-302711EA3178}" type="pres">
      <dgm:prSet presAssocID="{0ADEBAA9-EADD-4DB9-8187-D80FFFF22730}" presName="sibTransNodeCircle" presStyleLbl="alignNode1" presStyleIdx="0" presStyleCnt="6">
        <dgm:presLayoutVars>
          <dgm:chMax val="0"/>
          <dgm:bulletEnabled/>
        </dgm:presLayoutVars>
      </dgm:prSet>
      <dgm:spPr/>
    </dgm:pt>
    <dgm:pt modelId="{F7D8AE68-8C43-4E1B-8F80-E292B6425886}" type="pres">
      <dgm:prSet presAssocID="{E6A324E1-F25E-4E8B-BCFA-9F79B6079A13}" presName="bottomLine" presStyleLbl="alignNode1" presStyleIdx="1" presStyleCnt="6">
        <dgm:presLayoutVars/>
      </dgm:prSet>
      <dgm:spPr/>
    </dgm:pt>
    <dgm:pt modelId="{B9848BDE-0686-4FF1-AA50-609373A6D794}" type="pres">
      <dgm:prSet presAssocID="{E6A324E1-F25E-4E8B-BCFA-9F79B6079A13}" presName="nodeText" presStyleLbl="bgAccFollowNode1" presStyleIdx="0" presStyleCnt="3">
        <dgm:presLayoutVars>
          <dgm:bulletEnabled val="1"/>
        </dgm:presLayoutVars>
      </dgm:prSet>
      <dgm:spPr/>
    </dgm:pt>
    <dgm:pt modelId="{B15BA9DC-9424-4141-B619-110980F1CB53}" type="pres">
      <dgm:prSet presAssocID="{0ADEBAA9-EADD-4DB9-8187-D80FFFF22730}" presName="sibTrans" presStyleCnt="0"/>
      <dgm:spPr/>
    </dgm:pt>
    <dgm:pt modelId="{FFC02298-6FFA-4BA2-ADEE-F86A5AAA04C8}" type="pres">
      <dgm:prSet presAssocID="{8EF918D5-DCEC-4558-8862-8A3BABFC6AF6}" presName="compositeNode" presStyleCnt="0">
        <dgm:presLayoutVars>
          <dgm:bulletEnabled val="1"/>
        </dgm:presLayoutVars>
      </dgm:prSet>
      <dgm:spPr/>
    </dgm:pt>
    <dgm:pt modelId="{50903785-72F2-4CA4-9C0E-0D9BCF9ECED3}" type="pres">
      <dgm:prSet presAssocID="{8EF918D5-DCEC-4558-8862-8A3BABFC6AF6}" presName="bgRect" presStyleLbl="bgAccFollowNode1" presStyleIdx="1" presStyleCnt="3"/>
      <dgm:spPr/>
    </dgm:pt>
    <dgm:pt modelId="{BA30DEA6-95E4-4E38-ACB1-B90431CB213E}" type="pres">
      <dgm:prSet presAssocID="{C8BF1C7A-E9B1-490B-AFEE-15F4D9BE1A53}" presName="sibTransNodeCircle" presStyleLbl="alignNode1" presStyleIdx="2" presStyleCnt="6">
        <dgm:presLayoutVars>
          <dgm:chMax val="0"/>
          <dgm:bulletEnabled/>
        </dgm:presLayoutVars>
      </dgm:prSet>
      <dgm:spPr/>
    </dgm:pt>
    <dgm:pt modelId="{1FB56B75-0B35-4FE3-B63B-45FE20277532}" type="pres">
      <dgm:prSet presAssocID="{8EF918D5-DCEC-4558-8862-8A3BABFC6AF6}" presName="bottomLine" presStyleLbl="alignNode1" presStyleIdx="3" presStyleCnt="6">
        <dgm:presLayoutVars/>
      </dgm:prSet>
      <dgm:spPr/>
    </dgm:pt>
    <dgm:pt modelId="{96F3E5A8-E02B-4828-A959-17AD8738E950}" type="pres">
      <dgm:prSet presAssocID="{8EF918D5-DCEC-4558-8862-8A3BABFC6AF6}" presName="nodeText" presStyleLbl="bgAccFollowNode1" presStyleIdx="1" presStyleCnt="3">
        <dgm:presLayoutVars>
          <dgm:bulletEnabled val="1"/>
        </dgm:presLayoutVars>
      </dgm:prSet>
      <dgm:spPr/>
    </dgm:pt>
    <dgm:pt modelId="{D01E16B1-DD12-4FC9-B2EB-6A5BF8E6C8C8}" type="pres">
      <dgm:prSet presAssocID="{C8BF1C7A-E9B1-490B-AFEE-15F4D9BE1A53}" presName="sibTrans" presStyleCnt="0"/>
      <dgm:spPr/>
    </dgm:pt>
    <dgm:pt modelId="{E9BF909C-5039-4477-828F-6D7BC9C06C67}" type="pres">
      <dgm:prSet presAssocID="{3DF8C08B-DA6F-43A1-8722-7B4EE220FE37}" presName="compositeNode" presStyleCnt="0">
        <dgm:presLayoutVars>
          <dgm:bulletEnabled val="1"/>
        </dgm:presLayoutVars>
      </dgm:prSet>
      <dgm:spPr/>
    </dgm:pt>
    <dgm:pt modelId="{17F74C1A-9D90-4460-8139-2E92CCBC544C}" type="pres">
      <dgm:prSet presAssocID="{3DF8C08B-DA6F-43A1-8722-7B4EE220FE37}" presName="bgRect" presStyleLbl="bgAccFollowNode1" presStyleIdx="2" presStyleCnt="3"/>
      <dgm:spPr/>
    </dgm:pt>
    <dgm:pt modelId="{E5F35BD7-7095-48B0-B161-730EC2F04746}" type="pres">
      <dgm:prSet presAssocID="{3A32C75A-35CD-451E-83CF-C26B78A4048D}" presName="sibTransNodeCircle" presStyleLbl="alignNode1" presStyleIdx="4" presStyleCnt="6">
        <dgm:presLayoutVars>
          <dgm:chMax val="0"/>
          <dgm:bulletEnabled/>
        </dgm:presLayoutVars>
      </dgm:prSet>
      <dgm:spPr/>
    </dgm:pt>
    <dgm:pt modelId="{3A376842-D085-401E-9719-A469BD45B6B5}" type="pres">
      <dgm:prSet presAssocID="{3DF8C08B-DA6F-43A1-8722-7B4EE220FE37}" presName="bottomLine" presStyleLbl="alignNode1" presStyleIdx="5" presStyleCnt="6">
        <dgm:presLayoutVars/>
      </dgm:prSet>
      <dgm:spPr/>
    </dgm:pt>
    <dgm:pt modelId="{C3D26349-E7A3-49B4-8E2E-9E4364ED34AE}" type="pres">
      <dgm:prSet presAssocID="{3DF8C08B-DA6F-43A1-8722-7B4EE220FE37}" presName="nodeText" presStyleLbl="bgAccFollowNode1" presStyleIdx="2" presStyleCnt="3">
        <dgm:presLayoutVars>
          <dgm:bulletEnabled val="1"/>
        </dgm:presLayoutVars>
      </dgm:prSet>
      <dgm:spPr/>
    </dgm:pt>
  </dgm:ptLst>
  <dgm:cxnLst>
    <dgm:cxn modelId="{11E2CD49-0049-4504-94E8-92833E2496BD}" type="presOf" srcId="{3A32C75A-35CD-451E-83CF-C26B78A4048D}" destId="{E5F35BD7-7095-48B0-B161-730EC2F04746}" srcOrd="0" destOrd="0" presId="urn:microsoft.com/office/officeart/2016/7/layout/BasicLinearProcessNumbered"/>
    <dgm:cxn modelId="{76CEBBC3-A418-4B6C-97C3-73110936ABCC}" type="presOf" srcId="{E6A324E1-F25E-4E8B-BCFA-9F79B6079A13}" destId="{7D9AE87A-7BA7-42F9-BBA7-BEDADDA680CD}" srcOrd="0" destOrd="0" presId="urn:microsoft.com/office/officeart/2016/7/layout/BasicLinearProcessNumbered"/>
    <dgm:cxn modelId="{6335A93C-5655-46FE-926C-68343D7B2C68}" type="presOf" srcId="{3DF8C08B-DA6F-43A1-8722-7B4EE220FE37}" destId="{17F74C1A-9D90-4460-8139-2E92CCBC544C}" srcOrd="0" destOrd="0" presId="urn:microsoft.com/office/officeart/2016/7/layout/BasicLinearProcessNumbered"/>
    <dgm:cxn modelId="{3E17C549-BFA6-4DFE-AC5E-6E47268E7579}" type="presOf" srcId="{C8BF1C7A-E9B1-490B-AFEE-15F4D9BE1A53}" destId="{BA30DEA6-95E4-4E38-ACB1-B90431CB213E}" srcOrd="0" destOrd="0" presId="urn:microsoft.com/office/officeart/2016/7/layout/BasicLinearProcessNumbered"/>
    <dgm:cxn modelId="{61093CB2-88D8-4CA1-BA7D-F86BCEC86B3F}" type="presOf" srcId="{FFA5C184-F87B-45C1-9A42-8F6BFE6AAEF8}" destId="{9727E80F-DDD4-42F0-8680-0D6A39B04B6F}" srcOrd="0" destOrd="0" presId="urn:microsoft.com/office/officeart/2016/7/layout/BasicLinearProcessNumbered"/>
    <dgm:cxn modelId="{4A004B93-3380-4740-B220-A2B138990D79}" type="presOf" srcId="{8EF918D5-DCEC-4558-8862-8A3BABFC6AF6}" destId="{50903785-72F2-4CA4-9C0E-0D9BCF9ECED3}" srcOrd="0" destOrd="0" presId="urn:microsoft.com/office/officeart/2016/7/layout/BasicLinearProcessNumbered"/>
    <dgm:cxn modelId="{040AF944-D5E2-430A-96E3-D20B8C3DC2CD}" type="presOf" srcId="{3DF8C08B-DA6F-43A1-8722-7B4EE220FE37}" destId="{C3D26349-E7A3-49B4-8E2E-9E4364ED34AE}" srcOrd="1" destOrd="0" presId="urn:microsoft.com/office/officeart/2016/7/layout/BasicLinearProcessNumbered"/>
    <dgm:cxn modelId="{2D450465-52AF-4CDF-9112-6F0C733D6109}" type="presOf" srcId="{8EF918D5-DCEC-4558-8862-8A3BABFC6AF6}" destId="{96F3E5A8-E02B-4828-A959-17AD8738E950}" srcOrd="1" destOrd="0" presId="urn:microsoft.com/office/officeart/2016/7/layout/BasicLinearProcessNumbered"/>
    <dgm:cxn modelId="{B5424702-50EE-4D47-811C-61787AA3A27A}" srcId="{FFA5C184-F87B-45C1-9A42-8F6BFE6AAEF8}" destId="{E6A324E1-F25E-4E8B-BCFA-9F79B6079A13}" srcOrd="0" destOrd="0" parTransId="{5734EA8A-A5E0-4B34-817F-7FD77ADA69F4}" sibTransId="{0ADEBAA9-EADD-4DB9-8187-D80FFFF22730}"/>
    <dgm:cxn modelId="{8783B5C8-DA93-4789-A9A1-38D9D0139452}" type="presOf" srcId="{0ADEBAA9-EADD-4DB9-8187-D80FFFF22730}" destId="{13AC8F16-E499-4DB5-8409-302711EA3178}" srcOrd="0" destOrd="0" presId="urn:microsoft.com/office/officeart/2016/7/layout/BasicLinearProcessNumbered"/>
    <dgm:cxn modelId="{3DC0D2D8-B475-491C-A130-982205733DC9}" type="presOf" srcId="{E6A324E1-F25E-4E8B-BCFA-9F79B6079A13}" destId="{B9848BDE-0686-4FF1-AA50-609373A6D794}" srcOrd="1" destOrd="0" presId="urn:microsoft.com/office/officeart/2016/7/layout/BasicLinearProcessNumbered"/>
    <dgm:cxn modelId="{0D2A11DE-0BE0-4140-BF01-9EC0327C78D7}" srcId="{FFA5C184-F87B-45C1-9A42-8F6BFE6AAEF8}" destId="{8EF918D5-DCEC-4558-8862-8A3BABFC6AF6}" srcOrd="1" destOrd="0" parTransId="{EF7EA814-AF42-4311-9E23-CDF22195F1A1}" sibTransId="{C8BF1C7A-E9B1-490B-AFEE-15F4D9BE1A53}"/>
    <dgm:cxn modelId="{3C30C21C-3788-40A8-84CA-34A1D16CD9F0}" srcId="{FFA5C184-F87B-45C1-9A42-8F6BFE6AAEF8}" destId="{3DF8C08B-DA6F-43A1-8722-7B4EE220FE37}" srcOrd="2" destOrd="0" parTransId="{6350FB1A-06E0-4C98-9E61-1496E14AABFB}" sibTransId="{3A32C75A-35CD-451E-83CF-C26B78A4048D}"/>
    <dgm:cxn modelId="{76C38C62-C7A5-4EFF-A1E4-E3FCD1B0382B}" type="presParOf" srcId="{9727E80F-DDD4-42F0-8680-0D6A39B04B6F}" destId="{157D83F1-5B97-4086-9CFC-46068B12B3F0}" srcOrd="0" destOrd="0" presId="urn:microsoft.com/office/officeart/2016/7/layout/BasicLinearProcessNumbered"/>
    <dgm:cxn modelId="{76ED90A5-52D9-4B30-98B4-2E53309F3719}" type="presParOf" srcId="{157D83F1-5B97-4086-9CFC-46068B12B3F0}" destId="{7D9AE87A-7BA7-42F9-BBA7-BEDADDA680CD}" srcOrd="0" destOrd="0" presId="urn:microsoft.com/office/officeart/2016/7/layout/BasicLinearProcessNumbered"/>
    <dgm:cxn modelId="{1C564DC6-CB4C-4680-84EA-853ED682FB7D}" type="presParOf" srcId="{157D83F1-5B97-4086-9CFC-46068B12B3F0}" destId="{13AC8F16-E499-4DB5-8409-302711EA3178}" srcOrd="1" destOrd="0" presId="urn:microsoft.com/office/officeart/2016/7/layout/BasicLinearProcessNumbered"/>
    <dgm:cxn modelId="{D519719B-246B-490F-8C1A-D9386FDBEE68}" type="presParOf" srcId="{157D83F1-5B97-4086-9CFC-46068B12B3F0}" destId="{F7D8AE68-8C43-4E1B-8F80-E292B6425886}" srcOrd="2" destOrd="0" presId="urn:microsoft.com/office/officeart/2016/7/layout/BasicLinearProcessNumbered"/>
    <dgm:cxn modelId="{10BB9A31-C903-43D1-B9AE-D1C026CB8D60}" type="presParOf" srcId="{157D83F1-5B97-4086-9CFC-46068B12B3F0}" destId="{B9848BDE-0686-4FF1-AA50-609373A6D794}" srcOrd="3" destOrd="0" presId="urn:microsoft.com/office/officeart/2016/7/layout/BasicLinearProcessNumbered"/>
    <dgm:cxn modelId="{ADBFAC37-2AF1-422F-8B4A-E52936481967}" type="presParOf" srcId="{9727E80F-DDD4-42F0-8680-0D6A39B04B6F}" destId="{B15BA9DC-9424-4141-B619-110980F1CB53}" srcOrd="1" destOrd="0" presId="urn:microsoft.com/office/officeart/2016/7/layout/BasicLinearProcessNumbered"/>
    <dgm:cxn modelId="{196FCCDF-2030-49D9-B52D-8F15B8CB15C5}" type="presParOf" srcId="{9727E80F-DDD4-42F0-8680-0D6A39B04B6F}" destId="{FFC02298-6FFA-4BA2-ADEE-F86A5AAA04C8}" srcOrd="2" destOrd="0" presId="urn:microsoft.com/office/officeart/2016/7/layout/BasicLinearProcessNumbered"/>
    <dgm:cxn modelId="{99170BE7-388D-455F-A02F-A92522C91109}" type="presParOf" srcId="{FFC02298-6FFA-4BA2-ADEE-F86A5AAA04C8}" destId="{50903785-72F2-4CA4-9C0E-0D9BCF9ECED3}" srcOrd="0" destOrd="0" presId="urn:microsoft.com/office/officeart/2016/7/layout/BasicLinearProcessNumbered"/>
    <dgm:cxn modelId="{AA86E897-906B-454A-9EF6-033AE61FA0D2}" type="presParOf" srcId="{FFC02298-6FFA-4BA2-ADEE-F86A5AAA04C8}" destId="{BA30DEA6-95E4-4E38-ACB1-B90431CB213E}" srcOrd="1" destOrd="0" presId="urn:microsoft.com/office/officeart/2016/7/layout/BasicLinearProcessNumbered"/>
    <dgm:cxn modelId="{C020D719-01A0-4781-BA6D-F0FACCCB48D2}" type="presParOf" srcId="{FFC02298-6FFA-4BA2-ADEE-F86A5AAA04C8}" destId="{1FB56B75-0B35-4FE3-B63B-45FE20277532}" srcOrd="2" destOrd="0" presId="urn:microsoft.com/office/officeart/2016/7/layout/BasicLinearProcessNumbered"/>
    <dgm:cxn modelId="{85461E34-C097-43AF-AC8D-428E6AD6D42B}" type="presParOf" srcId="{FFC02298-6FFA-4BA2-ADEE-F86A5AAA04C8}" destId="{96F3E5A8-E02B-4828-A959-17AD8738E950}" srcOrd="3" destOrd="0" presId="urn:microsoft.com/office/officeart/2016/7/layout/BasicLinearProcessNumbered"/>
    <dgm:cxn modelId="{BA04116E-A345-4C5C-BFC0-9245B9708DE4}" type="presParOf" srcId="{9727E80F-DDD4-42F0-8680-0D6A39B04B6F}" destId="{D01E16B1-DD12-4FC9-B2EB-6A5BF8E6C8C8}" srcOrd="3" destOrd="0" presId="urn:microsoft.com/office/officeart/2016/7/layout/BasicLinearProcessNumbered"/>
    <dgm:cxn modelId="{A0CFBA9B-A6AF-40FE-9DC9-B517E39B2745}" type="presParOf" srcId="{9727E80F-DDD4-42F0-8680-0D6A39B04B6F}" destId="{E9BF909C-5039-4477-828F-6D7BC9C06C67}" srcOrd="4" destOrd="0" presId="urn:microsoft.com/office/officeart/2016/7/layout/BasicLinearProcessNumbered"/>
    <dgm:cxn modelId="{83C1B327-93DF-4DA7-A313-48F337333E2D}" type="presParOf" srcId="{E9BF909C-5039-4477-828F-6D7BC9C06C67}" destId="{17F74C1A-9D90-4460-8139-2E92CCBC544C}" srcOrd="0" destOrd="0" presId="urn:microsoft.com/office/officeart/2016/7/layout/BasicLinearProcessNumbered"/>
    <dgm:cxn modelId="{4888EB62-DE6F-4CA7-AE8B-4634503190ED}" type="presParOf" srcId="{E9BF909C-5039-4477-828F-6D7BC9C06C67}" destId="{E5F35BD7-7095-48B0-B161-730EC2F04746}" srcOrd="1" destOrd="0" presId="urn:microsoft.com/office/officeart/2016/7/layout/BasicLinearProcessNumbered"/>
    <dgm:cxn modelId="{E7D9DFE0-A72D-4FE9-B7AB-2E101326DD85}" type="presParOf" srcId="{E9BF909C-5039-4477-828F-6D7BC9C06C67}" destId="{3A376842-D085-401E-9719-A469BD45B6B5}" srcOrd="2" destOrd="0" presId="urn:microsoft.com/office/officeart/2016/7/layout/BasicLinearProcessNumbered"/>
    <dgm:cxn modelId="{B8F8B683-9731-4461-A051-6084BBC80550}" type="presParOf" srcId="{E9BF909C-5039-4477-828F-6D7BC9C06C67}" destId="{C3D26349-E7A3-49B4-8E2E-9E4364ED34A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3D591-4055-4F42-A58B-AC0164A9F0B2}">
      <dsp:nvSpPr>
        <dsp:cNvPr id="0" name=""/>
        <dsp:cNvSpPr/>
      </dsp:nvSpPr>
      <dsp:spPr>
        <a:xfrm>
          <a:off x="0" y="578814"/>
          <a:ext cx="2554010" cy="25539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FERPA</a:t>
          </a:r>
        </a:p>
      </dsp:txBody>
      <dsp:txXfrm>
        <a:off x="374026" y="952835"/>
        <a:ext cx="1805958" cy="1805932"/>
      </dsp:txXfrm>
    </dsp:sp>
    <dsp:sp modelId="{E2FB5471-2BAE-4265-B00F-C478E56029DE}">
      <dsp:nvSpPr>
        <dsp:cNvPr id="0" name=""/>
        <dsp:cNvSpPr/>
      </dsp:nvSpPr>
      <dsp:spPr>
        <a:xfrm>
          <a:off x="1314571" y="2282173"/>
          <a:ext cx="2554010" cy="25539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HEA</a:t>
          </a:r>
        </a:p>
      </dsp:txBody>
      <dsp:txXfrm>
        <a:off x="1688597" y="2656194"/>
        <a:ext cx="1805958" cy="1805932"/>
      </dsp:txXfrm>
    </dsp:sp>
    <dsp:sp modelId="{97ADAD63-B985-40AB-A798-456C8F9F8AAE}">
      <dsp:nvSpPr>
        <dsp:cNvPr id="0" name=""/>
        <dsp:cNvSpPr/>
      </dsp:nvSpPr>
      <dsp:spPr>
        <a:xfrm>
          <a:off x="2627589" y="578814"/>
          <a:ext cx="2554010" cy="2553974"/>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Privacy Act</a:t>
          </a:r>
        </a:p>
      </dsp:txBody>
      <dsp:txXfrm>
        <a:off x="3001615" y="952835"/>
        <a:ext cx="1805958" cy="18059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9AE87A-7BA7-42F9-BBA7-BEDADDA680CD}">
      <dsp:nvSpPr>
        <dsp:cNvPr id="0" name=""/>
        <dsp:cNvSpPr/>
      </dsp:nvSpPr>
      <dsp:spPr>
        <a:xfrm>
          <a:off x="0" y="0"/>
          <a:ext cx="3208058" cy="2961995"/>
        </a:xfrm>
        <a:prstGeom prst="rect">
          <a:avLst/>
        </a:prstGeom>
        <a:solidFill>
          <a:schemeClr val="accent3">
            <a:alpha val="90000"/>
            <a:tint val="40000"/>
            <a:hueOff val="0"/>
            <a:satOff val="0"/>
            <a:lumOff val="0"/>
            <a:alphaOff val="0"/>
          </a:schemeClr>
        </a:solidFill>
        <a:ln w="9525" cap="rnd"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50113" tIns="330200" rIns="250113" bIns="330200" numCol="1" spcCol="1270" anchor="t" anchorCtr="0">
          <a:noAutofit/>
        </a:bodyPr>
        <a:lstStyle/>
        <a:p>
          <a:pPr marL="0" lvl="0" indent="0" algn="l" defTabSz="1155700">
            <a:lnSpc>
              <a:spcPct val="90000"/>
            </a:lnSpc>
            <a:spcBef>
              <a:spcPct val="0"/>
            </a:spcBef>
            <a:spcAft>
              <a:spcPct val="35000"/>
            </a:spcAft>
            <a:buNone/>
          </a:pPr>
          <a:r>
            <a:rPr lang="en-US" sz="2600" kern="1200"/>
            <a:t>What law/s apply? </a:t>
          </a:r>
        </a:p>
      </dsp:txBody>
      <dsp:txXfrm>
        <a:off x="0" y="1125558"/>
        <a:ext cx="3208058" cy="1777197"/>
      </dsp:txXfrm>
    </dsp:sp>
    <dsp:sp modelId="{13AC8F16-E499-4DB5-8409-302711EA3178}">
      <dsp:nvSpPr>
        <dsp:cNvPr id="0" name=""/>
        <dsp:cNvSpPr/>
      </dsp:nvSpPr>
      <dsp:spPr>
        <a:xfrm>
          <a:off x="1159729" y="296199"/>
          <a:ext cx="888598" cy="88859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9279" tIns="12700" rIns="69279" bIns="12700" numCol="1" spcCol="1270" anchor="ctr" anchorCtr="0">
          <a:noAutofit/>
        </a:bodyPr>
        <a:lstStyle/>
        <a:p>
          <a:pPr marL="0" lvl="0" indent="0" algn="ctr" defTabSz="1911350">
            <a:lnSpc>
              <a:spcPct val="90000"/>
            </a:lnSpc>
            <a:spcBef>
              <a:spcPct val="0"/>
            </a:spcBef>
            <a:spcAft>
              <a:spcPct val="35000"/>
            </a:spcAft>
            <a:buNone/>
          </a:pPr>
          <a:r>
            <a:rPr lang="en-US" sz="4300" kern="1200"/>
            <a:t>1</a:t>
          </a:r>
        </a:p>
      </dsp:txBody>
      <dsp:txXfrm>
        <a:off x="1289861" y="426331"/>
        <a:ext cx="628334" cy="628334"/>
      </dsp:txXfrm>
    </dsp:sp>
    <dsp:sp modelId="{F7D8AE68-8C43-4E1B-8F80-E292B6425886}">
      <dsp:nvSpPr>
        <dsp:cNvPr id="0" name=""/>
        <dsp:cNvSpPr/>
      </dsp:nvSpPr>
      <dsp:spPr>
        <a:xfrm>
          <a:off x="0" y="2961924"/>
          <a:ext cx="3208058"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0903785-72F2-4CA4-9C0E-0D9BCF9ECED3}">
      <dsp:nvSpPr>
        <dsp:cNvPr id="0" name=""/>
        <dsp:cNvSpPr/>
      </dsp:nvSpPr>
      <dsp:spPr>
        <a:xfrm>
          <a:off x="3528863" y="0"/>
          <a:ext cx="3208058" cy="2961995"/>
        </a:xfrm>
        <a:prstGeom prst="rect">
          <a:avLst/>
        </a:prstGeom>
        <a:solidFill>
          <a:schemeClr val="accent3">
            <a:alpha val="90000"/>
            <a:tint val="40000"/>
            <a:hueOff val="0"/>
            <a:satOff val="0"/>
            <a:lumOff val="0"/>
            <a:alphaOff val="0"/>
          </a:schemeClr>
        </a:solidFill>
        <a:ln w="9525" cap="rnd"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50113" tIns="330200" rIns="250113" bIns="330200" numCol="1" spcCol="1270" anchor="t" anchorCtr="0">
          <a:noAutofit/>
        </a:bodyPr>
        <a:lstStyle/>
        <a:p>
          <a:pPr marL="0" lvl="0" indent="0" algn="l" defTabSz="1155700">
            <a:lnSpc>
              <a:spcPct val="90000"/>
            </a:lnSpc>
            <a:spcBef>
              <a:spcPct val="0"/>
            </a:spcBef>
            <a:spcAft>
              <a:spcPct val="35000"/>
            </a:spcAft>
            <a:buNone/>
          </a:pPr>
          <a:r>
            <a:rPr lang="en-US" sz="2600" kern="1200"/>
            <a:t>What do you do? </a:t>
          </a:r>
        </a:p>
      </dsp:txBody>
      <dsp:txXfrm>
        <a:off x="3528863" y="1125558"/>
        <a:ext cx="3208058" cy="1777197"/>
      </dsp:txXfrm>
    </dsp:sp>
    <dsp:sp modelId="{BA30DEA6-95E4-4E38-ACB1-B90431CB213E}">
      <dsp:nvSpPr>
        <dsp:cNvPr id="0" name=""/>
        <dsp:cNvSpPr/>
      </dsp:nvSpPr>
      <dsp:spPr>
        <a:xfrm>
          <a:off x="4688593" y="296199"/>
          <a:ext cx="888598" cy="88859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9279" tIns="12700" rIns="69279" bIns="12700" numCol="1" spcCol="1270" anchor="ctr" anchorCtr="0">
          <a:noAutofit/>
        </a:bodyPr>
        <a:lstStyle/>
        <a:p>
          <a:pPr marL="0" lvl="0" indent="0" algn="ctr" defTabSz="1911350">
            <a:lnSpc>
              <a:spcPct val="90000"/>
            </a:lnSpc>
            <a:spcBef>
              <a:spcPct val="0"/>
            </a:spcBef>
            <a:spcAft>
              <a:spcPct val="35000"/>
            </a:spcAft>
            <a:buNone/>
          </a:pPr>
          <a:r>
            <a:rPr lang="en-US" sz="4300" kern="1200"/>
            <a:t>2</a:t>
          </a:r>
        </a:p>
      </dsp:txBody>
      <dsp:txXfrm>
        <a:off x="4818725" y="426331"/>
        <a:ext cx="628334" cy="628334"/>
      </dsp:txXfrm>
    </dsp:sp>
    <dsp:sp modelId="{1FB56B75-0B35-4FE3-B63B-45FE20277532}">
      <dsp:nvSpPr>
        <dsp:cNvPr id="0" name=""/>
        <dsp:cNvSpPr/>
      </dsp:nvSpPr>
      <dsp:spPr>
        <a:xfrm>
          <a:off x="3528863" y="2961924"/>
          <a:ext cx="3208058"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17F74C1A-9D90-4460-8139-2E92CCBC544C}">
      <dsp:nvSpPr>
        <dsp:cNvPr id="0" name=""/>
        <dsp:cNvSpPr/>
      </dsp:nvSpPr>
      <dsp:spPr>
        <a:xfrm>
          <a:off x="7057727" y="0"/>
          <a:ext cx="3208058" cy="2961995"/>
        </a:xfrm>
        <a:prstGeom prst="rect">
          <a:avLst/>
        </a:prstGeom>
        <a:solidFill>
          <a:schemeClr val="accent3">
            <a:alpha val="90000"/>
            <a:tint val="40000"/>
            <a:hueOff val="0"/>
            <a:satOff val="0"/>
            <a:lumOff val="0"/>
            <a:alphaOff val="0"/>
          </a:schemeClr>
        </a:solidFill>
        <a:ln w="9525" cap="rnd" cmpd="sng" algn="ctr">
          <a:solidFill>
            <a:schemeClr val="accent3">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50113" tIns="330200" rIns="250113" bIns="330200" numCol="1" spcCol="1270" anchor="t" anchorCtr="0">
          <a:noAutofit/>
        </a:bodyPr>
        <a:lstStyle/>
        <a:p>
          <a:pPr marL="0" lvl="0" indent="0" algn="l" defTabSz="1155700">
            <a:lnSpc>
              <a:spcPct val="90000"/>
            </a:lnSpc>
            <a:spcBef>
              <a:spcPct val="0"/>
            </a:spcBef>
            <a:spcAft>
              <a:spcPct val="35000"/>
            </a:spcAft>
            <a:buNone/>
          </a:pPr>
          <a:r>
            <a:rPr lang="en-US" sz="2600" kern="1200"/>
            <a:t>Do you need more information? </a:t>
          </a:r>
        </a:p>
      </dsp:txBody>
      <dsp:txXfrm>
        <a:off x="7057727" y="1125558"/>
        <a:ext cx="3208058" cy="1777197"/>
      </dsp:txXfrm>
    </dsp:sp>
    <dsp:sp modelId="{E5F35BD7-7095-48B0-B161-730EC2F04746}">
      <dsp:nvSpPr>
        <dsp:cNvPr id="0" name=""/>
        <dsp:cNvSpPr/>
      </dsp:nvSpPr>
      <dsp:spPr>
        <a:xfrm>
          <a:off x="8217457" y="296199"/>
          <a:ext cx="888598" cy="88859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69279" tIns="12700" rIns="69279" bIns="12700" numCol="1" spcCol="1270" anchor="ctr" anchorCtr="0">
          <a:noAutofit/>
        </a:bodyPr>
        <a:lstStyle/>
        <a:p>
          <a:pPr marL="0" lvl="0" indent="0" algn="ctr" defTabSz="1911350">
            <a:lnSpc>
              <a:spcPct val="90000"/>
            </a:lnSpc>
            <a:spcBef>
              <a:spcPct val="0"/>
            </a:spcBef>
            <a:spcAft>
              <a:spcPct val="35000"/>
            </a:spcAft>
            <a:buNone/>
          </a:pPr>
          <a:r>
            <a:rPr lang="en-US" sz="4300" kern="1200"/>
            <a:t>3</a:t>
          </a:r>
        </a:p>
      </dsp:txBody>
      <dsp:txXfrm>
        <a:off x="8347589" y="426331"/>
        <a:ext cx="628334" cy="628334"/>
      </dsp:txXfrm>
    </dsp:sp>
    <dsp:sp modelId="{3A376842-D085-401E-9719-A469BD45B6B5}">
      <dsp:nvSpPr>
        <dsp:cNvPr id="0" name=""/>
        <dsp:cNvSpPr/>
      </dsp:nvSpPr>
      <dsp:spPr>
        <a:xfrm>
          <a:off x="7057727" y="2961924"/>
          <a:ext cx="3208058" cy="72"/>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0302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004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2703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6927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8792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0253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03380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158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789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1207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2858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9932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7456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949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2429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03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434679"/>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 id="214748386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583" y="262145"/>
            <a:ext cx="8001000" cy="2242931"/>
          </a:xfrm>
        </p:spPr>
        <p:txBody>
          <a:bodyPr/>
          <a:lstStyle/>
          <a:p>
            <a:r>
              <a:rPr lang="en-US" dirty="0"/>
              <a:t>When to share and not to share information</a:t>
            </a:r>
          </a:p>
        </p:txBody>
      </p:sp>
      <p:sp>
        <p:nvSpPr>
          <p:cNvPr id="3" name="Subtitle 2"/>
          <p:cNvSpPr>
            <a:spLocks noGrp="1"/>
          </p:cNvSpPr>
          <p:nvPr>
            <p:ph type="subTitle" idx="1"/>
          </p:nvPr>
        </p:nvSpPr>
        <p:spPr>
          <a:xfrm>
            <a:off x="2337399" y="2647951"/>
            <a:ext cx="7766936" cy="1914524"/>
          </a:xfrm>
        </p:spPr>
        <p:txBody>
          <a:bodyPr>
            <a:noAutofit/>
          </a:bodyPr>
          <a:lstStyle/>
          <a:p>
            <a:r>
              <a:rPr lang="en-US" sz="1600" dirty="0"/>
              <a:t>Financial Aid Offices and requests for data</a:t>
            </a:r>
          </a:p>
          <a:p>
            <a:r>
              <a:rPr lang="en-US" sz="1600" dirty="0"/>
              <a:t>COSUAA</a:t>
            </a:r>
          </a:p>
          <a:p>
            <a:r>
              <a:rPr lang="en-US" sz="1600" dirty="0"/>
              <a:t>May 1, 2017 </a:t>
            </a:r>
          </a:p>
          <a:p>
            <a:r>
              <a:rPr lang="en-US" sz="1600" dirty="0"/>
              <a:t>Rebecca Flake, Cooley Higher Education</a:t>
            </a:r>
          </a:p>
          <a:p>
            <a:r>
              <a:rPr lang="en-US" sz="1600" dirty="0"/>
              <a:t>Mary Sommers, Director of Financial Aid University of Nebraska at Kearney </a:t>
            </a:r>
          </a:p>
        </p:txBody>
      </p:sp>
    </p:spTree>
    <p:extLst>
      <p:ext uri="{BB962C8B-B14F-4D97-AF65-F5344CB8AC3E}">
        <p14:creationId xmlns:p14="http://schemas.microsoft.com/office/powerpoint/2010/main" val="2990220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Educational Record</a:t>
            </a:r>
          </a:p>
        </p:txBody>
      </p:sp>
      <p:sp>
        <p:nvSpPr>
          <p:cNvPr id="3" name="Content Placeholder 2"/>
          <p:cNvSpPr>
            <a:spLocks noGrp="1"/>
          </p:cNvSpPr>
          <p:nvPr>
            <p:ph idx="1"/>
          </p:nvPr>
        </p:nvSpPr>
        <p:spPr>
          <a:xfrm>
            <a:off x="1493837" y="2247900"/>
            <a:ext cx="8915400" cy="2457450"/>
          </a:xfrm>
        </p:spPr>
        <p:txBody>
          <a:bodyPr/>
          <a:lstStyle/>
          <a:p>
            <a:r>
              <a:rPr lang="en-US" dirty="0"/>
              <a:t>Any record that directly relates to the student and is maintained by or on behalf of, an educational agency or institution or a party acting for a the educational agency or institution. </a:t>
            </a:r>
          </a:p>
          <a:p>
            <a:r>
              <a:rPr lang="en-US" dirty="0"/>
              <a:t>This includes information from the FAFSA and the ISIR as well as information we receive from NSLDS and COD and any other information from a schools own financial aid systems and databases.  </a:t>
            </a:r>
          </a:p>
        </p:txBody>
      </p:sp>
    </p:spTree>
    <p:extLst>
      <p:ext uri="{BB962C8B-B14F-4D97-AF65-F5344CB8AC3E}">
        <p14:creationId xmlns:p14="http://schemas.microsoft.com/office/powerpoint/2010/main" val="4183010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 483 &amp; 485</a:t>
            </a:r>
          </a:p>
        </p:txBody>
      </p:sp>
      <p:sp>
        <p:nvSpPr>
          <p:cNvPr id="3" name="Text Placeholder 2"/>
          <p:cNvSpPr>
            <a:spLocks noGrp="1"/>
          </p:cNvSpPr>
          <p:nvPr>
            <p:ph type="body" idx="1"/>
          </p:nvPr>
        </p:nvSpPr>
        <p:spPr>
          <a:xfrm>
            <a:off x="2034498" y="1829828"/>
            <a:ext cx="3992732" cy="576262"/>
          </a:xfrm>
        </p:spPr>
        <p:txBody>
          <a:bodyPr/>
          <a:lstStyle/>
          <a:p>
            <a:r>
              <a:rPr lang="en-US" dirty="0"/>
              <a:t>483(a)(3)(E)</a:t>
            </a:r>
          </a:p>
        </p:txBody>
      </p:sp>
      <p:sp>
        <p:nvSpPr>
          <p:cNvPr id="4" name="Content Placeholder 3"/>
          <p:cNvSpPr>
            <a:spLocks noGrp="1"/>
          </p:cNvSpPr>
          <p:nvPr>
            <p:ph sz="half" idx="2"/>
          </p:nvPr>
        </p:nvSpPr>
        <p:spPr>
          <a:xfrm>
            <a:off x="1859417" y="2406090"/>
            <a:ext cx="4342893" cy="3354060"/>
          </a:xfrm>
        </p:spPr>
        <p:txBody>
          <a:bodyPr>
            <a:normAutofit/>
          </a:bodyPr>
          <a:lstStyle/>
          <a:p>
            <a:r>
              <a:rPr lang="en-US" dirty="0"/>
              <a:t>Limits the use of FAFSA application data to the awarding and administration of Title IV funds and other aid programs. </a:t>
            </a:r>
          </a:p>
          <a:p>
            <a:r>
              <a:rPr lang="en-US" dirty="0"/>
              <a:t>FAFSA data is personally identifiable (PII).</a:t>
            </a:r>
          </a:p>
        </p:txBody>
      </p:sp>
      <p:sp>
        <p:nvSpPr>
          <p:cNvPr id="5" name="Text Placeholder 4"/>
          <p:cNvSpPr>
            <a:spLocks noGrp="1"/>
          </p:cNvSpPr>
          <p:nvPr>
            <p:ph type="body" sz="quarter" idx="3"/>
          </p:nvPr>
        </p:nvSpPr>
        <p:spPr>
          <a:xfrm>
            <a:off x="6401729" y="1721825"/>
            <a:ext cx="3999001" cy="576262"/>
          </a:xfrm>
        </p:spPr>
        <p:txBody>
          <a:bodyPr/>
          <a:lstStyle/>
          <a:p>
            <a:r>
              <a:rPr lang="en-US" dirty="0"/>
              <a:t>485B(d)(2) &amp; 485B(d)(5)(B)</a:t>
            </a:r>
          </a:p>
        </p:txBody>
      </p:sp>
      <p:sp>
        <p:nvSpPr>
          <p:cNvPr id="6" name="Content Placeholder 5"/>
          <p:cNvSpPr>
            <a:spLocks noGrp="1"/>
          </p:cNvSpPr>
          <p:nvPr>
            <p:ph sz="quarter" idx="4"/>
          </p:nvPr>
        </p:nvSpPr>
        <p:spPr>
          <a:xfrm>
            <a:off x="6401729" y="2488588"/>
            <a:ext cx="4338674" cy="3354060"/>
          </a:xfrm>
        </p:spPr>
        <p:txBody>
          <a:bodyPr>
            <a:normAutofit/>
          </a:bodyPr>
          <a:lstStyle/>
          <a:p>
            <a:r>
              <a:rPr lang="en-US" dirty="0"/>
              <a:t>Prohibits nongovernmental researchers or policy analysts from accessing PII from NSLDS.</a:t>
            </a:r>
          </a:p>
          <a:p>
            <a:r>
              <a:rPr lang="en-US" dirty="0"/>
              <a:t>Prohibits the use of NSLDS data for marketing purposes. </a:t>
            </a:r>
          </a:p>
          <a:p>
            <a:r>
              <a:rPr lang="en-US" dirty="0"/>
              <a:t>These prohibitions are applicable to all NSLDS data, including NSLDS data received by institutions via the ISIR. </a:t>
            </a:r>
          </a:p>
        </p:txBody>
      </p:sp>
    </p:spTree>
    <p:extLst>
      <p:ext uri="{BB962C8B-B14F-4D97-AF65-F5344CB8AC3E}">
        <p14:creationId xmlns:p14="http://schemas.microsoft.com/office/powerpoint/2010/main" val="3074193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6091916" y="1224619"/>
            <a:ext cx="5451627" cy="408872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2335149" y="254581"/>
            <a:ext cx="3351276" cy="840794"/>
          </a:xfrm>
        </p:spPr>
        <p:txBody>
          <a:bodyPr>
            <a:normAutofit/>
          </a:bodyPr>
          <a:lstStyle/>
          <a:p>
            <a:r>
              <a:rPr lang="en-US" dirty="0"/>
              <a:t>FERPA</a:t>
            </a:r>
          </a:p>
        </p:txBody>
      </p:sp>
      <p:sp>
        <p:nvSpPr>
          <p:cNvPr id="3" name="Content Placeholder 2"/>
          <p:cNvSpPr>
            <a:spLocks noGrp="1"/>
          </p:cNvSpPr>
          <p:nvPr>
            <p:ph idx="1"/>
          </p:nvPr>
        </p:nvSpPr>
        <p:spPr>
          <a:xfrm>
            <a:off x="649225" y="2133600"/>
            <a:ext cx="5122652" cy="3759253"/>
          </a:xfrm>
        </p:spPr>
        <p:txBody>
          <a:bodyPr>
            <a:normAutofit/>
          </a:bodyPr>
          <a:lstStyle/>
          <a:p>
            <a:pPr>
              <a:lnSpc>
                <a:spcPct val="90000"/>
              </a:lnSpc>
            </a:pPr>
            <a:r>
              <a:rPr lang="en-US" dirty="0"/>
              <a:t>Federal law that protects the privacy of students education records. </a:t>
            </a:r>
          </a:p>
          <a:p>
            <a:pPr>
              <a:lnSpc>
                <a:spcPct val="90000"/>
              </a:lnSpc>
            </a:pPr>
            <a:r>
              <a:rPr lang="en-US" dirty="0"/>
              <a:t>Applies to all educational agencies and institutions receiving funds under a program administered by the Department.</a:t>
            </a:r>
          </a:p>
          <a:p>
            <a:pPr>
              <a:lnSpc>
                <a:spcPct val="90000"/>
              </a:lnSpc>
            </a:pPr>
            <a:r>
              <a:rPr lang="en-US" dirty="0"/>
              <a:t>Provides the student with the right to exercise some control over the disclosure of his/her educational record, even to parents. </a:t>
            </a:r>
          </a:p>
          <a:p>
            <a:pPr>
              <a:lnSpc>
                <a:spcPct val="90000"/>
              </a:lnSpc>
            </a:pPr>
            <a:r>
              <a:rPr lang="en-US" dirty="0"/>
              <a:t>Affords the student certain rights relating to the access of educational records.  </a:t>
            </a:r>
          </a:p>
          <a:p>
            <a:pPr>
              <a:lnSpc>
                <a:spcPct val="90000"/>
              </a:lnSpc>
            </a:pPr>
            <a:endParaRPr lang="en-US" dirty="0"/>
          </a:p>
        </p:txBody>
      </p:sp>
    </p:spTree>
    <p:extLst>
      <p:ext uri="{BB962C8B-B14F-4D97-AF65-F5344CB8AC3E}">
        <p14:creationId xmlns:p14="http://schemas.microsoft.com/office/powerpoint/2010/main" val="316901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ln>
            <a:noFill/>
          </a:ln>
          <a:effectLst/>
        </p:spPr>
      </p:sp>
      <p:grpSp>
        <p:nvGrpSpPr>
          <p:cNvPr id="10" name="Group 9"/>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2"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4"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5"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6"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7"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8"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9"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0"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1"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2"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4" name="Group 23"/>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6"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7"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8"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9"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0"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1"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2"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3"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4"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5"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6"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8" name="Rectangle 3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2" name="Rectangle 41">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11">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Title 1"/>
          <p:cNvSpPr>
            <a:spLocks noGrp="1"/>
          </p:cNvSpPr>
          <p:nvPr>
            <p:ph type="title"/>
          </p:nvPr>
        </p:nvSpPr>
        <p:spPr>
          <a:xfrm>
            <a:off x="1433889" y="1059872"/>
            <a:ext cx="3012216" cy="4851349"/>
          </a:xfrm>
        </p:spPr>
        <p:txBody>
          <a:bodyPr vert="horz" lIns="91440" tIns="45720" rIns="91440" bIns="45720" rtlCol="0" anchor="t">
            <a:normAutofit/>
          </a:bodyPr>
          <a:lstStyle/>
          <a:p>
            <a:r>
              <a:rPr lang="en-US" sz="3600"/>
              <a:t>FERPA Exceptions</a:t>
            </a:r>
          </a:p>
        </p:txBody>
      </p:sp>
      <p:sp>
        <p:nvSpPr>
          <p:cNvPr id="3" name="Text Placeholder 2"/>
          <p:cNvSpPr>
            <a:spLocks noGrp="1"/>
          </p:cNvSpPr>
          <p:nvPr>
            <p:ph type="body" idx="1"/>
          </p:nvPr>
        </p:nvSpPr>
        <p:spPr>
          <a:xfrm>
            <a:off x="5280368" y="1059872"/>
            <a:ext cx="6224244" cy="4851350"/>
          </a:xfrm>
        </p:spPr>
        <p:txBody>
          <a:bodyPr vert="horz" lIns="91440" tIns="45720" rIns="91440" bIns="45720" rtlCol="0">
            <a:normAutofit/>
          </a:bodyPr>
          <a:lstStyle/>
          <a:p>
            <a:pPr marL="342900" indent="-342900">
              <a:lnSpc>
                <a:spcPct val="90000"/>
              </a:lnSpc>
              <a:buFont typeface="Wingdings 3" charset="2"/>
              <a:buChar char=""/>
            </a:pPr>
            <a:r>
              <a:rPr lang="en-US" sz="1700">
                <a:solidFill>
                  <a:schemeClr val="tx1">
                    <a:lumMod val="75000"/>
                    <a:lumOff val="25000"/>
                  </a:schemeClr>
                </a:solidFill>
              </a:rPr>
              <a:t>Financial Aid Exception – education records may be disclosed without written consent to determine aid eligibility.  Ex:  SAP </a:t>
            </a:r>
          </a:p>
          <a:p>
            <a:pPr marL="342900" indent="-342900">
              <a:lnSpc>
                <a:spcPct val="90000"/>
              </a:lnSpc>
              <a:buFont typeface="Wingdings 3" charset="2"/>
              <a:buChar char=""/>
            </a:pPr>
            <a:r>
              <a:rPr lang="en-US" sz="1700">
                <a:solidFill>
                  <a:schemeClr val="tx1">
                    <a:lumMod val="75000"/>
                    <a:lumOff val="25000"/>
                  </a:schemeClr>
                </a:solidFill>
              </a:rPr>
              <a:t>School Official Exception – educational records may be disclosed to others within the institution who need to know (legitimate education interest) and who are under the direct control of the institution.  </a:t>
            </a:r>
          </a:p>
          <a:p>
            <a:pPr marL="342900" indent="-342900">
              <a:lnSpc>
                <a:spcPct val="90000"/>
              </a:lnSpc>
              <a:buFont typeface="Wingdings 3" charset="2"/>
              <a:buChar char=""/>
            </a:pPr>
            <a:r>
              <a:rPr lang="en-US" sz="1700">
                <a:solidFill>
                  <a:schemeClr val="tx1">
                    <a:lumMod val="75000"/>
                    <a:lumOff val="25000"/>
                  </a:schemeClr>
                </a:solidFill>
              </a:rPr>
              <a:t>Audit &amp; Evaluation Exception – educational records may be disclosed without written consent to state and local educational authorities. </a:t>
            </a:r>
          </a:p>
          <a:p>
            <a:pPr marL="342900" indent="-342900">
              <a:lnSpc>
                <a:spcPct val="90000"/>
              </a:lnSpc>
              <a:buFont typeface="Wingdings 3" charset="2"/>
              <a:buChar char=""/>
            </a:pPr>
            <a:r>
              <a:rPr lang="en-US" sz="1700">
                <a:solidFill>
                  <a:schemeClr val="tx1">
                    <a:lumMod val="75000"/>
                    <a:lumOff val="25000"/>
                  </a:schemeClr>
                </a:solidFill>
              </a:rPr>
              <a:t>Studies Exception – educational records may be disclosed to a third party conducting a study for or on behalf of the institution for the purposes of developing, validating or administering predictive tests; administering student aid or improving instructions. There must be written agreement between the institution and the third party that includes specific provisions. </a:t>
            </a:r>
          </a:p>
          <a:p>
            <a:pPr marL="342900" indent="-342900">
              <a:lnSpc>
                <a:spcPct val="90000"/>
              </a:lnSpc>
              <a:buFont typeface="Wingdings 3" charset="2"/>
              <a:buChar char=""/>
            </a:pPr>
            <a:endParaRPr lang="en-US" sz="1700">
              <a:solidFill>
                <a:schemeClr val="tx1">
                  <a:lumMod val="75000"/>
                  <a:lumOff val="25000"/>
                </a:schemeClr>
              </a:solidFill>
            </a:endParaRPr>
          </a:p>
        </p:txBody>
      </p:sp>
    </p:spTree>
    <p:extLst>
      <p:ext uri="{BB962C8B-B14F-4D97-AF65-F5344CB8AC3E}">
        <p14:creationId xmlns:p14="http://schemas.microsoft.com/office/powerpoint/2010/main" val="3586287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9287" y="617538"/>
            <a:ext cx="3505199" cy="976312"/>
          </a:xfrm>
        </p:spPr>
        <p:txBody>
          <a:bodyPr>
            <a:normAutofit/>
          </a:bodyPr>
          <a:lstStyle/>
          <a:p>
            <a:r>
              <a:rPr lang="en-US" sz="2800" dirty="0"/>
              <a:t>Privacy Act</a:t>
            </a:r>
          </a:p>
        </p:txBody>
      </p:sp>
      <p:sp>
        <p:nvSpPr>
          <p:cNvPr id="3" name="Content Placeholder 2"/>
          <p:cNvSpPr>
            <a:spLocks noGrp="1"/>
          </p:cNvSpPr>
          <p:nvPr>
            <p:ph idx="1"/>
          </p:nvPr>
        </p:nvSpPr>
        <p:spPr>
          <a:xfrm>
            <a:off x="5434450" y="1722461"/>
            <a:ext cx="4513541" cy="3526724"/>
          </a:xfrm>
        </p:spPr>
        <p:txBody>
          <a:bodyPr>
            <a:normAutofit/>
          </a:bodyPr>
          <a:lstStyle/>
          <a:p>
            <a:r>
              <a:rPr lang="en-US" dirty="0"/>
              <a:t>Student Aid Internet Gateway – vehicle that allows the exchange of data electronically with the DOE. </a:t>
            </a:r>
          </a:p>
          <a:p>
            <a:r>
              <a:rPr lang="en-US" dirty="0"/>
              <a:t>SAIG agreement dictates the conditions under which the DOE will provide to schools certain data received or generated by FAFSA applicants and/or other data providers. </a:t>
            </a:r>
          </a:p>
          <a:p>
            <a:r>
              <a:rPr lang="en-US" dirty="0"/>
              <a:t>Authorized personnel </a:t>
            </a:r>
          </a:p>
        </p:txBody>
      </p:sp>
      <p:sp>
        <p:nvSpPr>
          <p:cNvPr id="4" name="Text Placeholder 3"/>
          <p:cNvSpPr>
            <a:spLocks noGrp="1"/>
          </p:cNvSpPr>
          <p:nvPr>
            <p:ph type="body" sz="half" idx="2"/>
          </p:nvPr>
        </p:nvSpPr>
        <p:spPr>
          <a:xfrm>
            <a:off x="822876" y="1722461"/>
            <a:ext cx="3854528" cy="1374307"/>
          </a:xfrm>
        </p:spPr>
        <p:txBody>
          <a:bodyPr/>
          <a:lstStyle/>
          <a:p>
            <a:r>
              <a:rPr lang="en-US" sz="1600" dirty="0"/>
              <a:t>Governs the collection, maintenance, use and disclosure by federal agencies of records contained in the agencies systems of records.</a:t>
            </a:r>
            <a:r>
              <a:rPr lang="en-US" dirty="0"/>
              <a:t> </a:t>
            </a:r>
          </a:p>
        </p:txBody>
      </p:sp>
    </p:spTree>
    <p:extLst>
      <p:ext uri="{BB962C8B-B14F-4D97-AF65-F5344CB8AC3E}">
        <p14:creationId xmlns:p14="http://schemas.microsoft.com/office/powerpoint/2010/main" val="1268946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478" y="2072640"/>
            <a:ext cx="8596668" cy="1320800"/>
          </a:xfrm>
        </p:spPr>
        <p:txBody>
          <a:bodyPr>
            <a:normAutofit/>
          </a:bodyPr>
          <a:lstStyle/>
          <a:p>
            <a:r>
              <a:rPr lang="en-US" sz="4000" dirty="0"/>
              <a:t>Case Studies</a:t>
            </a:r>
          </a:p>
        </p:txBody>
      </p:sp>
    </p:spTree>
    <p:extLst>
      <p:ext uri="{BB962C8B-B14F-4D97-AF65-F5344CB8AC3E}">
        <p14:creationId xmlns:p14="http://schemas.microsoft.com/office/powerpoint/2010/main" val="1509793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734" y="1324106"/>
            <a:ext cx="3854528" cy="1278466"/>
          </a:xfrm>
        </p:spPr>
        <p:txBody>
          <a:bodyPr>
            <a:normAutofit/>
          </a:bodyPr>
          <a:lstStyle/>
          <a:p>
            <a:r>
              <a:rPr lang="en-US" dirty="0"/>
              <a:t>How to Navigate common data requests.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8519954"/>
              </p:ext>
            </p:extLst>
          </p:nvPr>
        </p:nvGraphicFramePr>
        <p:xfrm>
          <a:off x="6323013" y="446088"/>
          <a:ext cx="5181600" cy="5414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p:cNvSpPr>
            <a:spLocks noGrp="1"/>
          </p:cNvSpPr>
          <p:nvPr>
            <p:ph type="body" sz="half" idx="2"/>
          </p:nvPr>
        </p:nvSpPr>
        <p:spPr>
          <a:xfrm>
            <a:off x="2194496" y="3900302"/>
            <a:ext cx="3657600" cy="1138708"/>
          </a:xfrm>
        </p:spPr>
        <p:txBody>
          <a:bodyPr>
            <a:noAutofit/>
          </a:bodyPr>
          <a:lstStyle/>
          <a:p>
            <a:r>
              <a:rPr lang="en-US" sz="1800" dirty="0"/>
              <a:t>The first question you have to ask yourself is what law applies?  It may be more than one.  </a:t>
            </a:r>
          </a:p>
        </p:txBody>
      </p:sp>
    </p:spTree>
    <p:extLst>
      <p:ext uri="{BB962C8B-B14F-4D97-AF65-F5344CB8AC3E}">
        <p14:creationId xmlns:p14="http://schemas.microsoft.com/office/powerpoint/2010/main" val="1713632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Title 1"/>
          <p:cNvSpPr>
            <a:spLocks noGrp="1"/>
          </p:cNvSpPr>
          <p:nvPr>
            <p:ph type="title"/>
          </p:nvPr>
        </p:nvSpPr>
        <p:spPr>
          <a:xfrm>
            <a:off x="1259893" y="3101093"/>
            <a:ext cx="2454052" cy="3029344"/>
          </a:xfrm>
        </p:spPr>
        <p:txBody>
          <a:bodyPr>
            <a:normAutofit/>
          </a:bodyPr>
          <a:lstStyle/>
          <a:p>
            <a:r>
              <a:rPr lang="en-US" sz="3200">
                <a:solidFill>
                  <a:schemeClr val="bg1"/>
                </a:solidFill>
              </a:rPr>
              <a:t>Internal data requests</a:t>
            </a:r>
          </a:p>
        </p:txBody>
      </p:sp>
      <p:sp>
        <p:nvSpPr>
          <p:cNvPr id="3" name="Content Placeholder 2"/>
          <p:cNvSpPr>
            <a:spLocks noGrp="1"/>
          </p:cNvSpPr>
          <p:nvPr>
            <p:ph idx="1"/>
          </p:nvPr>
        </p:nvSpPr>
        <p:spPr>
          <a:xfrm>
            <a:off x="4706578" y="589722"/>
            <a:ext cx="6798033" cy="5321500"/>
          </a:xfrm>
        </p:spPr>
        <p:txBody>
          <a:bodyPr anchor="ctr">
            <a:normAutofit/>
          </a:bodyPr>
          <a:lstStyle/>
          <a:p>
            <a:r>
              <a:rPr lang="en-US" dirty="0"/>
              <a:t>The director of your institution's IR office requests a list of students including adjusted gross income, number in the family and number in college and Pell Grant eligibility from you. </a:t>
            </a:r>
          </a:p>
          <a:p>
            <a:r>
              <a:rPr lang="en-US" dirty="0"/>
              <a:t>The intention of the request is to match this data with persistence information as your campus President wants to know if socio-economic factors influence persistence. </a:t>
            </a:r>
          </a:p>
        </p:txBody>
      </p:sp>
    </p:spTree>
    <p:extLst>
      <p:ext uri="{BB962C8B-B14F-4D97-AF65-F5344CB8AC3E}">
        <p14:creationId xmlns:p14="http://schemas.microsoft.com/office/powerpoint/2010/main" val="1143150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2"/>
          </a:solidFill>
          <a:ln>
            <a:noFill/>
          </a:ln>
          <a:effectLst/>
        </p:spPr>
      </p:sp>
      <p:grpSp>
        <p:nvGrpSpPr>
          <p:cNvPr id="10" name="Group 9"/>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2"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4"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5"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6"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7"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8"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9"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0"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1"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2"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4" name="Group 23"/>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6"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7"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8"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9"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0"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1"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2"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3"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4"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5"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6"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8" name="Rectangle 3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2" name="Rectangle 41">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45" name="Freeform 11">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cxnSp>
        <p:nvCxnSpPr>
          <p:cNvPr id="58" name="Straight Connector 57">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0" name="Rectangle 59">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46019" y="942108"/>
            <a:ext cx="3256550" cy="4969113"/>
          </a:xfrm>
        </p:spPr>
        <p:txBody>
          <a:bodyPr vert="horz" lIns="91440" tIns="45720" rIns="91440" bIns="45720" rtlCol="0" anchor="ctr">
            <a:normAutofit/>
          </a:bodyPr>
          <a:lstStyle/>
          <a:p>
            <a:pPr>
              <a:lnSpc>
                <a:spcPct val="80000"/>
              </a:lnSpc>
            </a:pPr>
            <a:r>
              <a:rPr lang="en-US" sz="3100">
                <a:solidFill>
                  <a:schemeClr val="tx2">
                    <a:lumMod val="75000"/>
                  </a:schemeClr>
                </a:solidFill>
              </a:rPr>
              <a:t>You receive isirs from students who have not applied for admission to your institution. Can you share the students contact information with your admissions office?</a:t>
            </a:r>
          </a:p>
        </p:txBody>
      </p:sp>
      <p:sp>
        <p:nvSpPr>
          <p:cNvPr id="3" name="Text Placeholder 2"/>
          <p:cNvSpPr>
            <a:spLocks noGrp="1"/>
          </p:cNvSpPr>
          <p:nvPr>
            <p:ph type="body" idx="1"/>
          </p:nvPr>
        </p:nvSpPr>
        <p:spPr>
          <a:xfrm>
            <a:off x="5049062" y="942108"/>
            <a:ext cx="6455549" cy="4969114"/>
          </a:xfrm>
        </p:spPr>
        <p:txBody>
          <a:bodyPr vert="horz" lIns="91440" tIns="45720" rIns="91440" bIns="45720" rtlCol="0" anchor="ctr">
            <a:normAutofit/>
          </a:bodyPr>
          <a:lstStyle/>
          <a:p>
            <a:pPr marL="342900" indent="-342900">
              <a:buFont typeface="Wingdings 3" charset="2"/>
              <a:buChar char=""/>
            </a:pPr>
            <a:r>
              <a:rPr lang="en-US">
                <a:solidFill>
                  <a:schemeClr val="tx2">
                    <a:lumMod val="75000"/>
                  </a:schemeClr>
                </a:solidFill>
              </a:rPr>
              <a:t>What law/s apply?</a:t>
            </a:r>
          </a:p>
          <a:p>
            <a:pPr marL="342900" indent="-342900">
              <a:buFont typeface="Wingdings 3" charset="2"/>
              <a:buChar char=""/>
            </a:pPr>
            <a:r>
              <a:rPr lang="en-US">
                <a:solidFill>
                  <a:schemeClr val="tx2">
                    <a:lumMod val="75000"/>
                  </a:schemeClr>
                </a:solidFill>
              </a:rPr>
              <a:t>What would you do and why? </a:t>
            </a:r>
          </a:p>
        </p:txBody>
      </p:sp>
    </p:spTree>
    <p:extLst>
      <p:ext uri="{BB962C8B-B14F-4D97-AF65-F5344CB8AC3E}">
        <p14:creationId xmlns:p14="http://schemas.microsoft.com/office/powerpoint/2010/main" val="4033925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ln>
            <a:noFill/>
          </a:ln>
          <a:effectLst/>
        </p:spPr>
      </p:sp>
      <p:grpSp>
        <p:nvGrpSpPr>
          <p:cNvPr id="12" name="Group 11"/>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4" name="Rectangle 4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8"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2" name="Title 1"/>
          <p:cNvSpPr>
            <a:spLocks noGrp="1"/>
          </p:cNvSpPr>
          <p:nvPr>
            <p:ph type="title"/>
          </p:nvPr>
        </p:nvSpPr>
        <p:spPr>
          <a:xfrm>
            <a:off x="1843391" y="624110"/>
            <a:ext cx="9383408" cy="1280890"/>
          </a:xfrm>
        </p:spPr>
        <p:txBody>
          <a:bodyPr vert="horz" lIns="91440" tIns="45720" rIns="91440" bIns="45720" rtlCol="0" anchor="t">
            <a:normAutofit/>
          </a:bodyPr>
          <a:lstStyle/>
          <a:p>
            <a:pPr>
              <a:lnSpc>
                <a:spcPct val="80000"/>
              </a:lnSpc>
            </a:pPr>
            <a:r>
              <a:rPr lang="en-US" sz="2300">
                <a:solidFill>
                  <a:schemeClr val="bg1"/>
                </a:solidFill>
              </a:rPr>
              <a:t>A private outside scholarship provider requests PII (name and address) as well as adjusted gross income and efc from the FAFSA for recipients of its scholarship at your institution.  </a:t>
            </a:r>
          </a:p>
        </p:txBody>
      </p:sp>
      <p:graphicFrame>
        <p:nvGraphicFramePr>
          <p:cNvPr id="5" name="Text Placeholder 2"/>
          <p:cNvGraphicFramePr/>
          <p:nvPr>
            <p:extLst>
              <p:ext uri="{D42A27DB-BD31-4B8C-83A1-F6EECF244321}">
                <p14:modId xmlns:p14="http://schemas.microsoft.com/office/powerpoint/2010/main" val="759273594"/>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0404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did we get here?</a:t>
            </a:r>
          </a:p>
        </p:txBody>
      </p:sp>
      <p:sp>
        <p:nvSpPr>
          <p:cNvPr id="3" name="Text Placeholder 2"/>
          <p:cNvSpPr>
            <a:spLocks noGrp="1"/>
          </p:cNvSpPr>
          <p:nvPr>
            <p:ph type="body" idx="1"/>
          </p:nvPr>
        </p:nvSpPr>
        <p:spPr/>
        <p:txBody>
          <a:bodyPr/>
          <a:lstStyle/>
          <a:p>
            <a:r>
              <a:rPr lang="en-US" dirty="0"/>
              <a:t>A brief review of NASFAA’s endeavors in this area. </a:t>
            </a:r>
          </a:p>
        </p:txBody>
      </p:sp>
    </p:spTree>
    <p:extLst>
      <p:ext uri="{BB962C8B-B14F-4D97-AF65-F5344CB8AC3E}">
        <p14:creationId xmlns:p14="http://schemas.microsoft.com/office/powerpoint/2010/main" val="1784897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2"/>
          </a:solidFill>
          <a:ln>
            <a:noFill/>
          </a:ln>
          <a:effectLst/>
        </p:spPr>
      </p:sp>
      <p:grpSp>
        <p:nvGrpSpPr>
          <p:cNvPr id="10" name="Group 9"/>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1"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2"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3"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4"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5"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6"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7"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8"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9"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0"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1"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2"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4" name="Group 23"/>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5"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6"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7"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8"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9"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0"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1"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2"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3"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4"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5"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6"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8" name="Rectangle 3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0"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2" name="Rectangle 41">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45" name="Freeform 11">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6" name="Freeform 12">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7" name="Freeform 13">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8" name="Freeform 14">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49" name="Freeform 15">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0" name="Freeform 16">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1" name="Freeform 17">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2" name="Freeform 18">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3" name="Freeform 19">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4" name="Freeform 20">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5" name="Freeform 21">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6" name="Freeform 22">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cxnSp>
        <p:nvCxnSpPr>
          <p:cNvPr id="58" name="Straight Connector 57">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0" name="Rectangle 59">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46019" y="942108"/>
            <a:ext cx="3256550" cy="4969113"/>
          </a:xfrm>
        </p:spPr>
        <p:txBody>
          <a:bodyPr vert="horz" lIns="91440" tIns="45720" rIns="91440" bIns="45720" rtlCol="0" anchor="ctr">
            <a:normAutofit/>
          </a:bodyPr>
          <a:lstStyle/>
          <a:p>
            <a:pPr>
              <a:lnSpc>
                <a:spcPct val="80000"/>
              </a:lnSpc>
            </a:pPr>
            <a:r>
              <a:rPr lang="en-US" sz="2800">
                <a:solidFill>
                  <a:schemeClr val="tx2">
                    <a:lumMod val="75000"/>
                  </a:schemeClr>
                </a:solidFill>
              </a:rPr>
              <a:t>Institutions have the responsibility to safeguard the sensitive personal information entrusted to them, and compliance with the law is only the beginning of that process. </a:t>
            </a:r>
          </a:p>
        </p:txBody>
      </p:sp>
      <p:sp>
        <p:nvSpPr>
          <p:cNvPr id="3" name="Text Placeholder 2"/>
          <p:cNvSpPr>
            <a:spLocks noGrp="1"/>
          </p:cNvSpPr>
          <p:nvPr>
            <p:ph type="body" idx="1"/>
          </p:nvPr>
        </p:nvSpPr>
        <p:spPr>
          <a:xfrm>
            <a:off x="5049062" y="942108"/>
            <a:ext cx="6455549" cy="4969114"/>
          </a:xfrm>
        </p:spPr>
        <p:txBody>
          <a:bodyPr vert="horz" lIns="91440" tIns="45720" rIns="91440" bIns="45720" rtlCol="0" anchor="ctr">
            <a:normAutofit/>
          </a:bodyPr>
          <a:lstStyle/>
          <a:p>
            <a:pPr>
              <a:buFont typeface="Wingdings 3" charset="2"/>
              <a:buChar char=""/>
            </a:pPr>
            <a:r>
              <a:rPr lang="en-US">
                <a:solidFill>
                  <a:schemeClr val="tx2">
                    <a:lumMod val="75000"/>
                  </a:schemeClr>
                </a:solidFill>
              </a:rPr>
              <a:t>Minimize Disclosure:  http://ptac.ed.gov/toolkit</a:t>
            </a:r>
          </a:p>
        </p:txBody>
      </p:sp>
    </p:spTree>
    <p:extLst>
      <p:ext uri="{BB962C8B-B14F-4D97-AF65-F5344CB8AC3E}">
        <p14:creationId xmlns:p14="http://schemas.microsoft.com/office/powerpoint/2010/main" val="1518319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308" y="1080266"/>
            <a:ext cx="3854528" cy="1278466"/>
          </a:xfrm>
        </p:spPr>
        <p:txBody>
          <a:bodyPr>
            <a:normAutofit/>
          </a:bodyPr>
          <a:lstStyle/>
          <a:p>
            <a:r>
              <a:rPr lang="en-US" dirty="0"/>
              <a:t>NASFAA code of conduct and statement of ethical principles </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14911" y="1175141"/>
            <a:ext cx="5181600" cy="1318952"/>
          </a:xfrm>
        </p:spPr>
      </p:pic>
      <p:sp>
        <p:nvSpPr>
          <p:cNvPr id="4" name="Text Placeholder 3"/>
          <p:cNvSpPr>
            <a:spLocks noGrp="1"/>
          </p:cNvSpPr>
          <p:nvPr>
            <p:ph type="body" sz="half" idx="2"/>
          </p:nvPr>
        </p:nvSpPr>
        <p:spPr>
          <a:xfrm>
            <a:off x="1857311" y="2494093"/>
            <a:ext cx="3657600" cy="2910841"/>
          </a:xfrm>
        </p:spPr>
        <p:txBody>
          <a:bodyPr>
            <a:normAutofit/>
          </a:bodyPr>
          <a:lstStyle/>
          <a:p>
            <a:pPr marL="285750" indent="-285750">
              <a:buFont typeface="Arial" panose="020B0604020202020204" pitchFamily="34" charset="0"/>
              <a:buChar char="•"/>
            </a:pPr>
            <a:r>
              <a:rPr lang="en-US" dirty="0"/>
              <a:t>2013-2014 NASFAA Board appointed a task force to re-examine in the light of new challenges and dynamics.</a:t>
            </a:r>
          </a:p>
          <a:p>
            <a:pPr marL="285750" indent="-285750">
              <a:buFont typeface="Arial" panose="020B0604020202020204" pitchFamily="34" charset="0"/>
              <a:buChar char="•"/>
            </a:pPr>
            <a:r>
              <a:rPr lang="en-US" dirty="0"/>
              <a:t>NASFAA BOD approves revised Code and Statement in  March, 2014. </a:t>
            </a:r>
          </a:p>
          <a:p>
            <a:pPr marL="285750" indent="-285750">
              <a:buFont typeface="Arial" panose="020B0604020202020204" pitchFamily="34" charset="0"/>
              <a:buChar char="•"/>
            </a:pPr>
            <a:r>
              <a:rPr lang="en-US" dirty="0"/>
              <a:t>Throughout the work of the task force, data requests consistently came up as an issue of concern.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66575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verses the statement</a:t>
            </a:r>
          </a:p>
        </p:txBody>
      </p:sp>
      <p:sp>
        <p:nvSpPr>
          <p:cNvPr id="3" name="Text Placeholder 2"/>
          <p:cNvSpPr>
            <a:spLocks noGrp="1"/>
          </p:cNvSpPr>
          <p:nvPr>
            <p:ph type="body" idx="1"/>
          </p:nvPr>
        </p:nvSpPr>
        <p:spPr>
          <a:xfrm>
            <a:off x="675745" y="1901626"/>
            <a:ext cx="4185623" cy="576262"/>
          </a:xfrm>
        </p:spPr>
        <p:txBody>
          <a:bodyPr/>
          <a:lstStyle/>
          <a:p>
            <a:r>
              <a:rPr lang="en-US" dirty="0"/>
              <a:t>Code of Conduct		</a:t>
            </a:r>
          </a:p>
        </p:txBody>
      </p:sp>
      <p:sp>
        <p:nvSpPr>
          <p:cNvPr id="4" name="Content Placeholder 3"/>
          <p:cNvSpPr>
            <a:spLocks noGrp="1"/>
          </p:cNvSpPr>
          <p:nvPr>
            <p:ph sz="half" idx="2"/>
          </p:nvPr>
        </p:nvSpPr>
        <p:spPr>
          <a:xfrm>
            <a:off x="675745" y="2746946"/>
            <a:ext cx="4937655" cy="2441935"/>
          </a:xfrm>
        </p:spPr>
        <p:txBody>
          <a:bodyPr>
            <a:normAutofit/>
          </a:bodyPr>
          <a:lstStyle/>
          <a:p>
            <a:r>
              <a:rPr lang="en-US" dirty="0"/>
              <a:t>Code of Conduct is prescriptive: rules of conduct.</a:t>
            </a:r>
          </a:p>
          <a:p>
            <a:r>
              <a:rPr lang="en-US" dirty="0"/>
              <a:t>NASFAA members must comply with the Code of Conduct.</a:t>
            </a:r>
          </a:p>
          <a:p>
            <a:r>
              <a:rPr lang="en-US" dirty="0"/>
              <a:t>There are enforcement procedures tied to the items in the Code. </a:t>
            </a:r>
          </a:p>
        </p:txBody>
      </p:sp>
      <p:sp>
        <p:nvSpPr>
          <p:cNvPr id="5" name="Text Placeholder 4"/>
          <p:cNvSpPr>
            <a:spLocks noGrp="1"/>
          </p:cNvSpPr>
          <p:nvPr>
            <p:ph type="body" sz="quarter" idx="3"/>
          </p:nvPr>
        </p:nvSpPr>
        <p:spPr>
          <a:xfrm>
            <a:off x="5815012" y="1534524"/>
            <a:ext cx="4665134" cy="914590"/>
          </a:xfrm>
        </p:spPr>
        <p:txBody>
          <a:bodyPr/>
          <a:lstStyle/>
          <a:p>
            <a:r>
              <a:rPr lang="en-US" dirty="0"/>
              <a:t>Statement of Ethical Principles</a:t>
            </a:r>
          </a:p>
        </p:txBody>
      </p:sp>
      <p:sp>
        <p:nvSpPr>
          <p:cNvPr id="6" name="Content Placeholder 5"/>
          <p:cNvSpPr>
            <a:spLocks noGrp="1"/>
          </p:cNvSpPr>
          <p:nvPr>
            <p:ph sz="quarter" idx="4"/>
          </p:nvPr>
        </p:nvSpPr>
        <p:spPr>
          <a:xfrm>
            <a:off x="5815012" y="3017033"/>
            <a:ext cx="4929188" cy="1901762"/>
          </a:xfrm>
        </p:spPr>
        <p:txBody>
          <a:bodyPr>
            <a:normAutofit/>
          </a:bodyPr>
          <a:lstStyle/>
          <a:p>
            <a:r>
              <a:rPr lang="en-US" dirty="0"/>
              <a:t>Aspirational</a:t>
            </a:r>
          </a:p>
          <a:p>
            <a:r>
              <a:rPr lang="en-US" dirty="0"/>
              <a:t>NASFAA members should strive to meet these goals.</a:t>
            </a:r>
          </a:p>
          <a:p>
            <a:r>
              <a:rPr lang="en-US" dirty="0"/>
              <a:t>No process for enforcement. </a:t>
            </a:r>
          </a:p>
        </p:txBody>
      </p:sp>
    </p:spTree>
    <p:extLst>
      <p:ext uri="{BB962C8B-B14F-4D97-AF65-F5344CB8AC3E}">
        <p14:creationId xmlns:p14="http://schemas.microsoft.com/office/powerpoint/2010/main" val="1554876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about data requests?</a:t>
            </a:r>
          </a:p>
        </p:txBody>
      </p:sp>
      <p:sp>
        <p:nvSpPr>
          <p:cNvPr id="3" name="Content Placeholder 2"/>
          <p:cNvSpPr>
            <a:spLocks noGrp="1"/>
          </p:cNvSpPr>
          <p:nvPr>
            <p:ph idx="1"/>
          </p:nvPr>
        </p:nvSpPr>
        <p:spPr>
          <a:xfrm>
            <a:off x="677334" y="2160589"/>
            <a:ext cx="8596668" cy="3216083"/>
          </a:xfrm>
        </p:spPr>
        <p:txBody>
          <a:bodyPr>
            <a:normAutofit/>
          </a:bodyPr>
          <a:lstStyle/>
          <a:p>
            <a:r>
              <a:rPr lang="en-US" sz="2000" dirty="0"/>
              <a:t>This lives in the Statement of Ethical Principles.</a:t>
            </a:r>
          </a:p>
          <a:p>
            <a:r>
              <a:rPr lang="en-US" sz="2000" dirty="0"/>
              <a:t>“Ensure that student and parent private information provided to the financial aid office by applicants is protected in accordance with all state and federal statutes and regulations, including FERPA and the Higher Education Act. “</a:t>
            </a:r>
          </a:p>
          <a:p>
            <a:r>
              <a:rPr lang="en-US" sz="2000" dirty="0"/>
              <a:t>Protect the information on the FAFSA from inappropriate use by ensuring that this information is only used for the application, award and administration of aid awarded until Title IV . . .” </a:t>
            </a:r>
          </a:p>
          <a:p>
            <a:endParaRPr lang="en-US" sz="2000" dirty="0"/>
          </a:p>
        </p:txBody>
      </p:sp>
    </p:spTree>
    <p:extLst>
      <p:ext uri="{BB962C8B-B14F-4D97-AF65-F5344CB8AC3E}">
        <p14:creationId xmlns:p14="http://schemas.microsoft.com/office/powerpoint/2010/main" val="1983461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3514" y="3898773"/>
            <a:ext cx="8579057" cy="530352"/>
          </a:xfrm>
        </p:spPr>
        <p:txBody>
          <a:bodyPr>
            <a:normAutofit/>
          </a:bodyPr>
          <a:lstStyle/>
          <a:p>
            <a:r>
              <a:rPr lang="en-US" dirty="0"/>
              <a:t>Why isn’t this in the code of conduct?</a:t>
            </a:r>
          </a:p>
        </p:txBody>
      </p:sp>
      <p:pic>
        <p:nvPicPr>
          <p:cNvPr id="5" name="Picture Placeholder 4" descr="Evidence-based medicine is broken: why we need data and technology to ..."/>
          <p:cNvPicPr>
            <a:picLocks noGrp="1" noChangeAspect="1"/>
          </p:cNvPicPr>
          <p:nvPr>
            <p:ph type="pic" idx="1"/>
          </p:nvPr>
        </p:nvPicPr>
        <p:blipFill>
          <a:blip r:embed="rId2">
            <a:extLst>
              <a:ext uri="{28A0092B-C50C-407E-A947-70E740481C1C}">
                <a14:useLocalDpi xmlns:a14="http://schemas.microsoft.com/office/drawing/2010/main" val="0"/>
              </a:ext>
            </a:extLst>
          </a:blip>
          <a:srcRect l="14115" r="14115"/>
          <a:stretch>
            <a:fillRect/>
          </a:stretch>
        </p:blipFill>
        <p:spPr>
          <a:xfrm>
            <a:off x="3936111" y="396240"/>
            <a:ext cx="4142232" cy="3300984"/>
          </a:xfrm>
          <a:prstGeom prst="rect">
            <a:avLst/>
          </a:prstGeom>
        </p:spPr>
      </p:pic>
      <p:sp>
        <p:nvSpPr>
          <p:cNvPr id="4" name="Text Placeholder 3"/>
          <p:cNvSpPr>
            <a:spLocks noGrp="1"/>
          </p:cNvSpPr>
          <p:nvPr>
            <p:ph type="body" sz="half" idx="2"/>
          </p:nvPr>
        </p:nvSpPr>
        <p:spPr>
          <a:xfrm>
            <a:off x="2522538" y="4824413"/>
            <a:ext cx="8915400" cy="493712"/>
          </a:xfrm>
        </p:spPr>
        <p:txBody>
          <a:bodyPr>
            <a:normAutofit/>
          </a:bodyPr>
          <a:lstStyle/>
          <a:p>
            <a:r>
              <a:rPr lang="en-US" sz="1800" dirty="0"/>
              <a:t>Because it is hard. </a:t>
            </a:r>
          </a:p>
        </p:txBody>
      </p:sp>
    </p:spTree>
    <p:extLst>
      <p:ext uri="{BB962C8B-B14F-4D97-AF65-F5344CB8AC3E}">
        <p14:creationId xmlns:p14="http://schemas.microsoft.com/office/powerpoint/2010/main" val="387356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Resources for Answers</a:t>
            </a:r>
          </a:p>
        </p:txBody>
      </p:sp>
      <p:sp>
        <p:nvSpPr>
          <p:cNvPr id="3" name="Content Placeholder 2"/>
          <p:cNvSpPr>
            <a:spLocks noGrp="1"/>
          </p:cNvSpPr>
          <p:nvPr>
            <p:ph idx="1"/>
          </p:nvPr>
        </p:nvSpPr>
        <p:spPr>
          <a:xfrm>
            <a:off x="4314825" y="2667000"/>
            <a:ext cx="5578302" cy="2524125"/>
          </a:xfrm>
        </p:spPr>
        <p:txBody>
          <a:bodyPr>
            <a:normAutofit/>
          </a:bodyPr>
          <a:lstStyle/>
          <a:p>
            <a:r>
              <a:rPr lang="en-US" sz="2000" dirty="0"/>
              <a:t>NASFAA’s publication, July 2016 “Financial Aid Data Sharing”. </a:t>
            </a:r>
          </a:p>
          <a:p>
            <a:r>
              <a:rPr lang="en-US" sz="2000" dirty="0"/>
              <a:t>DOE’s publication, January 2017, “Guidance on the Use of Financial Aid Information for Program Evaluation and Research.”</a:t>
            </a:r>
          </a:p>
        </p:txBody>
      </p:sp>
    </p:spTree>
    <p:extLst>
      <p:ext uri="{BB962C8B-B14F-4D97-AF65-F5344CB8AC3E}">
        <p14:creationId xmlns:p14="http://schemas.microsoft.com/office/powerpoint/2010/main" val="1506766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Applicable Laws</a:t>
            </a:r>
          </a:p>
        </p:txBody>
      </p:sp>
      <p:sp>
        <p:nvSpPr>
          <p:cNvPr id="3" name="Content Placeholder 2"/>
          <p:cNvSpPr>
            <a:spLocks noGrp="1"/>
          </p:cNvSpPr>
          <p:nvPr>
            <p:ph idx="1"/>
          </p:nvPr>
        </p:nvSpPr>
        <p:spPr>
          <a:xfrm>
            <a:off x="1865312" y="2419350"/>
            <a:ext cx="8915400" cy="3028950"/>
          </a:xfrm>
        </p:spPr>
        <p:txBody>
          <a:bodyPr>
            <a:normAutofit/>
          </a:bodyPr>
          <a:lstStyle/>
          <a:p>
            <a:r>
              <a:rPr lang="en-US" sz="2400" dirty="0"/>
              <a:t>Higher Education Act – 483(a)(3)(E) – use of the FAFSA data and 485B(d)(2) prohibition on use of NSLDS.</a:t>
            </a:r>
          </a:p>
          <a:p>
            <a:r>
              <a:rPr lang="en-US" sz="2400" dirty="0"/>
              <a:t>FERPA – protection of students educational record.</a:t>
            </a:r>
          </a:p>
          <a:p>
            <a:r>
              <a:rPr lang="en-US" sz="2400" dirty="0"/>
              <a:t>Privacy Act – governs the collection, maintenance and use of records by federal agencies. </a:t>
            </a:r>
          </a:p>
        </p:txBody>
      </p:sp>
    </p:spTree>
    <p:extLst>
      <p:ext uri="{BB962C8B-B14F-4D97-AF65-F5344CB8AC3E}">
        <p14:creationId xmlns:p14="http://schemas.microsoft.com/office/powerpoint/2010/main" val="2081188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ln>
            <a:noFill/>
          </a:ln>
          <a:effectLst/>
        </p:spPr>
      </p:sp>
      <p:grpSp>
        <p:nvGrpSpPr>
          <p:cNvPr id="81" name="Group 13"/>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5" name="Freeform 11"/>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6" name="Freeform 12"/>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7" name="Freeform 13"/>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8" name="Freeform 14"/>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9" name="Freeform 15"/>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0" name="Freeform 16"/>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1" name="Freeform 17"/>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2" name="Freeform 18"/>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3" name="Freeform 19"/>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4" name="Freeform 20"/>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5" name="Freeform 21"/>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6" name="Freeform 22"/>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2" name="Group 27"/>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9" name="Freeform 27"/>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0" name="Freeform 28"/>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1" name="Freeform 29"/>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2" name="Freeform 30"/>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3" name="Freeform 31"/>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4" name="Freeform 32"/>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5" name="Freeform 33"/>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6" name="Freeform 34"/>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7" name="Freeform 35"/>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8" name="Freeform 36"/>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9" name="Freeform 37"/>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0" name="Freeform 38"/>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83" name="Rectangle 4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84" name="Freeform 11"/>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85" name="Rectangle 4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4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0" name="Freeform 12"/>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Placeholder 6" descr="March 29, 2011 by Tough Cookie Mommy 23 Comments"/>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a:stretch/>
        </p:blipFill>
        <p:spPr>
          <a:xfrm>
            <a:off x="6091916" y="1224619"/>
            <a:ext cx="5451627" cy="4088720"/>
          </a:xfrm>
          <a:prstGeom prst="rect">
            <a:avLst/>
          </a:prstGeom>
        </p:spPr>
      </p:pic>
      <p:sp>
        <p:nvSpPr>
          <p:cNvPr id="2" name="Title 1"/>
          <p:cNvSpPr>
            <a:spLocks noGrp="1"/>
          </p:cNvSpPr>
          <p:nvPr>
            <p:ph type="title"/>
          </p:nvPr>
        </p:nvSpPr>
        <p:spPr>
          <a:xfrm>
            <a:off x="649224" y="645106"/>
            <a:ext cx="5122652" cy="1259894"/>
          </a:xfrm>
        </p:spPr>
        <p:txBody>
          <a:bodyPr vert="horz" lIns="91440" tIns="45720" rIns="91440" bIns="45720" rtlCol="0" anchor="t">
            <a:normAutofit/>
          </a:bodyPr>
          <a:lstStyle/>
          <a:p>
            <a:r>
              <a:rPr lang="en-US" sz="3600"/>
              <a:t>Personally identifiable information </a:t>
            </a:r>
          </a:p>
        </p:txBody>
      </p:sp>
      <p:sp>
        <p:nvSpPr>
          <p:cNvPr id="4" name="Text Placeholder 3"/>
          <p:cNvSpPr>
            <a:spLocks noGrp="1"/>
          </p:cNvSpPr>
          <p:nvPr>
            <p:ph type="body" sz="half" idx="2"/>
          </p:nvPr>
        </p:nvSpPr>
        <p:spPr>
          <a:xfrm>
            <a:off x="649225" y="2133600"/>
            <a:ext cx="5122652" cy="3759253"/>
          </a:xfrm>
        </p:spPr>
        <p:txBody>
          <a:bodyPr vert="horz" lIns="91440" tIns="45720" rIns="91440" bIns="45720" rtlCol="0">
            <a:normAutofit/>
          </a:bodyPr>
          <a:lstStyle/>
          <a:p>
            <a:pPr>
              <a:buFont typeface="Wingdings 3" charset="2"/>
              <a:buChar char=""/>
            </a:pPr>
            <a:r>
              <a:rPr lang="en-US" dirty="0"/>
              <a:t>Per FERPA – information that alone or in combination is linked or linkable to a specific student that would allow a reasonable person in the school community to identify the student with reasonable certainty.  </a:t>
            </a:r>
          </a:p>
          <a:p>
            <a:pPr>
              <a:buFont typeface="Wingdings 3" charset="2"/>
              <a:buChar char=""/>
            </a:pPr>
            <a:r>
              <a:rPr lang="en-US" dirty="0"/>
              <a:t>If PII is removed from the data, it is de-identified. De-identified data may be disclosed without the individual’s consent. </a:t>
            </a:r>
          </a:p>
        </p:txBody>
      </p:sp>
    </p:spTree>
    <p:extLst>
      <p:ext uri="{BB962C8B-B14F-4D97-AF65-F5344CB8AC3E}">
        <p14:creationId xmlns:p14="http://schemas.microsoft.com/office/powerpoint/2010/main" val="124180242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791</TotalTime>
  <Words>1061</Words>
  <Application>Microsoft Office PowerPoint</Application>
  <PresentationFormat>Widescreen</PresentationFormat>
  <Paragraphs>84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Wisp</vt:lpstr>
      <vt:lpstr>When to share and not to share information</vt:lpstr>
      <vt:lpstr>How did we get here?</vt:lpstr>
      <vt:lpstr>NASFAA code of conduct and statement of ethical principles </vt:lpstr>
      <vt:lpstr>Code verses the statement</vt:lpstr>
      <vt:lpstr>So what about data requests?</vt:lpstr>
      <vt:lpstr>Why isn’t this in the code of conduct?</vt:lpstr>
      <vt:lpstr>Primary Resources for Answers</vt:lpstr>
      <vt:lpstr>Applicable Laws</vt:lpstr>
      <vt:lpstr>Personally identifiable information </vt:lpstr>
      <vt:lpstr>Educational Record</vt:lpstr>
      <vt:lpstr>HEA 483 &amp; 485</vt:lpstr>
      <vt:lpstr>FERPA</vt:lpstr>
      <vt:lpstr>FERPA Exceptions</vt:lpstr>
      <vt:lpstr>Privacy Act</vt:lpstr>
      <vt:lpstr>Case Studies</vt:lpstr>
      <vt:lpstr>How to Navigate common data requests. </vt:lpstr>
      <vt:lpstr>Internal data requests</vt:lpstr>
      <vt:lpstr>You receive isirs from students who have not applied for admission to your institution. Can you share the students contact information with your admissions office?</vt:lpstr>
      <vt:lpstr>A private outside scholarship provider requests PII (name and address) as well as adjusted gross income and efc from the FAFSA for recipients of its scholarship at your institution.  </vt:lpstr>
      <vt:lpstr>Institutions have the responsibility to safeguard the sensitive personal information entrusted to them, and compliance with the law is only the beginning of that process.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to share and not to share information</dc:title>
  <dc:creator>Mary Sommers</dc:creator>
  <cp:lastModifiedBy>Mary Sommers</cp:lastModifiedBy>
  <cp:revision>51</cp:revision>
  <dcterms:created xsi:type="dcterms:W3CDTF">2017-03-13T16:42:25Z</dcterms:created>
  <dcterms:modified xsi:type="dcterms:W3CDTF">2017-04-23T14:15:07Z</dcterms:modified>
</cp:coreProperties>
</file>