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6" r:id="rId1"/>
  </p:sldMasterIdLst>
  <p:sldIdLst>
    <p:sldId id="256" r:id="rId2"/>
    <p:sldId id="281" r:id="rId3"/>
    <p:sldId id="269" r:id="rId4"/>
    <p:sldId id="286" r:id="rId5"/>
    <p:sldId id="295" r:id="rId6"/>
    <p:sldId id="293" r:id="rId7"/>
    <p:sldId id="296" r:id="rId8"/>
    <p:sldId id="294" r:id="rId9"/>
    <p:sldId id="282" r:id="rId10"/>
    <p:sldId id="274" r:id="rId11"/>
    <p:sldId id="277" r:id="rId12"/>
    <p:sldId id="275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8"/>
    <p:restoredTop sz="94764"/>
  </p:normalViewPr>
  <p:slideViewPr>
    <p:cSldViewPr snapToGrid="0" snapToObjects="1">
      <p:cViewPr varScale="1">
        <p:scale>
          <a:sx n="93" d="100"/>
          <a:sy n="93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Pays II -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-Logo-20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284" y="6624638"/>
            <a:ext cx="1081616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508750"/>
            <a:ext cx="12192000" cy="26988"/>
          </a:xfrm>
          <a:prstGeom prst="rect">
            <a:avLst/>
          </a:prstGeom>
          <a:solidFill>
            <a:srgbClr val="E37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654551" y="6624638"/>
            <a:ext cx="2882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b="1" baseline="30000" dirty="0" smtClean="0">
                <a:latin typeface="Arial"/>
                <a:cs typeface="Arial"/>
              </a:rPr>
              <a:t>Trends in Student Aid 2016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71452" y="6624638"/>
            <a:ext cx="340783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baseline="30000" dirty="0" smtClean="0">
                <a:latin typeface="Arial"/>
                <a:cs typeface="Arial"/>
              </a:rPr>
              <a:t>For detailed data, visit: </a:t>
            </a:r>
            <a:r>
              <a:rPr lang="en-US" sz="1200" b="1" baseline="30000" dirty="0" err="1" smtClean="0">
                <a:latin typeface="Arial"/>
                <a:cs typeface="Arial"/>
              </a:rPr>
              <a:t>trends.collegeboard.org</a:t>
            </a:r>
            <a:r>
              <a:rPr lang="en-US" sz="1200" b="1" baseline="30000" dirty="0" smtClean="0">
                <a:latin typeface="Arial"/>
                <a:cs typeface="Arial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5548"/>
            <a:ext cx="10972800" cy="833680"/>
          </a:xfrm>
        </p:spPr>
        <p:txBody>
          <a:bodyPr lIns="0" tIns="0" rIns="0" bIns="0">
            <a:noAutofit/>
          </a:bodyPr>
          <a:lstStyle>
            <a:lvl1pPr algn="ctr">
              <a:defRPr sz="2400" b="1" i="0" baseline="0">
                <a:solidFill>
                  <a:srgbClr val="E3753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92855" y="6235642"/>
            <a:ext cx="10083800" cy="188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">
                <a:latin typeface="Arial"/>
                <a:cs typeface="Arial"/>
              </a:defRPr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15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2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10808208" cy="2654808"/>
          </a:xfrm>
        </p:spPr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Student Debt: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Rhetoric and Realities of Higher Education Financing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Sandy Baum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COSUAA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24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the misperceptions?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59527"/>
            <a:ext cx="8595360" cy="4420610"/>
          </a:xfrm>
        </p:spPr>
        <p:txBody>
          <a:bodyPr>
            <a:normAutofit/>
          </a:bodyPr>
          <a:lstStyle/>
          <a:p>
            <a:r>
              <a:rPr lang="en-US" dirty="0" smtClean="0"/>
              <a:t>Strong emotional reactions to exaggerated images</a:t>
            </a:r>
          </a:p>
          <a:p>
            <a:pPr marL="0" indent="0">
              <a:buNone/>
            </a:pPr>
            <a:r>
              <a:rPr lang="en-US" dirty="0" smtClean="0"/>
              <a:t>          Barry </a:t>
            </a:r>
            <a:r>
              <a:rPr lang="en-US" dirty="0" err="1" smtClean="0"/>
              <a:t>Glassner</a:t>
            </a:r>
            <a:r>
              <a:rPr lang="en-US" dirty="0" smtClean="0"/>
              <a:t>, </a:t>
            </a:r>
            <a:r>
              <a:rPr lang="en-US" i="1" dirty="0" smtClean="0"/>
              <a:t>The Culture of Fear </a:t>
            </a:r>
            <a:r>
              <a:rPr lang="en-US" dirty="0" smtClean="0"/>
              <a:t>– road rage</a:t>
            </a:r>
          </a:p>
          <a:p>
            <a:pPr marL="0" indent="0">
              <a:buNone/>
            </a:pPr>
            <a:r>
              <a:rPr lang="en-US" dirty="0" smtClean="0"/>
              <a:t>           Ebola cited by 17% as nation’s most pressing problem in Gallup Poll. Four reported cases in the country.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2014 </a:t>
            </a:r>
            <a:r>
              <a:rPr lang="en-US" i="1" dirty="0" smtClean="0"/>
              <a:t>Huffington Post</a:t>
            </a:r>
            <a:r>
              <a:rPr lang="en-US" dirty="0" smtClean="0"/>
              <a:t>: Author called for “civil disobedience on a massive scale” to free millions of former students “trapped in a debtors’ prison without walls.”.</a:t>
            </a:r>
          </a:p>
          <a:p>
            <a:r>
              <a:rPr lang="en-US" dirty="0"/>
              <a:t>Availability cascade:  Simple idea for explaining complicated concept catches on, is repeated, spreads. People claiming danger is overstated are accused of a cover-up.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2874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Causation and correlation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Counterfactual for studying impact of student debt</a:t>
            </a:r>
          </a:p>
          <a:p>
            <a:pPr marL="0" indent="0">
              <a:buNone/>
            </a:pPr>
            <a:r>
              <a:rPr lang="en-US" sz="2000" dirty="0" smtClean="0"/>
              <a:t>     --Same education?</a:t>
            </a:r>
          </a:p>
          <a:p>
            <a:pPr marL="0" indent="0">
              <a:buNone/>
            </a:pPr>
            <a:r>
              <a:rPr lang="en-US" sz="2000" dirty="0" smtClean="0"/>
              <a:t>     --Who would pay?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Housing, wealth, entrepreneurship</a:t>
            </a:r>
          </a:p>
          <a:p>
            <a:endParaRPr lang="en-US" sz="2000" dirty="0" smtClean="0"/>
          </a:p>
          <a:p>
            <a:r>
              <a:rPr lang="en-US" sz="2000" dirty="0" smtClean="0"/>
              <a:t>Surveys measuring perceptions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995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Moral panic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03120"/>
            <a:ext cx="8595360" cy="4077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Fear </a:t>
            </a:r>
            <a:r>
              <a:rPr lang="en-US" sz="2000" dirty="0"/>
              <a:t>spreads and leads to policies disproportionate to </a:t>
            </a:r>
            <a:r>
              <a:rPr lang="en-US" sz="2000" dirty="0" smtClean="0"/>
              <a:t>threat</a:t>
            </a:r>
          </a:p>
          <a:p>
            <a:endParaRPr lang="en-US" sz="2000" dirty="0" smtClean="0"/>
          </a:p>
          <a:p>
            <a:r>
              <a:rPr lang="en-US" sz="2000" dirty="0" smtClean="0"/>
              <a:t>Forgive all debt</a:t>
            </a:r>
          </a:p>
          <a:p>
            <a:endParaRPr lang="en-US" sz="2000" dirty="0" smtClean="0"/>
          </a:p>
          <a:p>
            <a:r>
              <a:rPr lang="en-US" sz="2000" dirty="0" smtClean="0"/>
              <a:t>Debt free college</a:t>
            </a:r>
          </a:p>
          <a:p>
            <a:endParaRPr lang="en-US" sz="2000" dirty="0" smtClean="0"/>
          </a:p>
          <a:p>
            <a:r>
              <a:rPr lang="en-US" sz="2000" dirty="0" smtClean="0"/>
              <a:t>Free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81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Policies: Preventing problems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263514"/>
            <a:ext cx="8595360" cy="42744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Excluding institutions that don’t serve students well</a:t>
            </a:r>
          </a:p>
          <a:p>
            <a:r>
              <a:rPr lang="en-US" sz="2000" dirty="0" smtClean="0"/>
              <a:t>Helping students make better choices—more than just information</a:t>
            </a:r>
            <a:endParaRPr lang="en-US" sz="2000" dirty="0"/>
          </a:p>
          <a:p>
            <a:r>
              <a:rPr lang="en-US" sz="2000" dirty="0" smtClean="0"/>
              <a:t>Stronger incentives for institutional performance</a:t>
            </a:r>
          </a:p>
          <a:p>
            <a:r>
              <a:rPr lang="en-US" sz="2000" dirty="0" smtClean="0"/>
              <a:t>More nuanced loan limits</a:t>
            </a:r>
          </a:p>
          <a:p>
            <a:r>
              <a:rPr lang="en-US" sz="2000" dirty="0" smtClean="0"/>
              <a:t>Limits on PLUS loans</a:t>
            </a:r>
          </a:p>
          <a:p>
            <a:r>
              <a:rPr lang="en-US" sz="2000" dirty="0" smtClean="0"/>
              <a:t>Better tracking of students across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435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98119"/>
            <a:ext cx="9692640" cy="993371"/>
          </a:xfrm>
        </p:spPr>
        <p:txBody>
          <a:bodyPr>
            <a:normAutofit/>
          </a:bodyPr>
          <a:lstStyle/>
          <a:p>
            <a:r>
              <a:rPr lang="en-US" b="1" dirty="0" smtClean="0"/>
              <a:t>Policies: Managing existing debt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73382"/>
            <a:ext cx="8595360" cy="5321530"/>
          </a:xfrm>
        </p:spPr>
        <p:txBody>
          <a:bodyPr>
            <a:noAutofit/>
          </a:bodyPr>
          <a:lstStyle/>
          <a:p>
            <a:r>
              <a:rPr lang="en-US" sz="1800" dirty="0"/>
              <a:t>Don’t forgive all student debt!</a:t>
            </a:r>
          </a:p>
          <a:p>
            <a:r>
              <a:rPr lang="en-US" sz="1800" dirty="0" smtClean="0"/>
              <a:t>Income-driven repayment /ease of repayment</a:t>
            </a:r>
          </a:p>
          <a:p>
            <a:r>
              <a:rPr lang="en-US" sz="1800" dirty="0" smtClean="0"/>
              <a:t>Lowering interest rates?</a:t>
            </a:r>
          </a:p>
          <a:p>
            <a:r>
              <a:rPr lang="en-US" sz="1800" dirty="0" smtClean="0"/>
              <a:t>Accumulating unpaid interest</a:t>
            </a:r>
          </a:p>
          <a:p>
            <a:r>
              <a:rPr lang="en-US" sz="1800" dirty="0" smtClean="0"/>
              <a:t>Garnishing Social Security payments</a:t>
            </a:r>
          </a:p>
          <a:p>
            <a:r>
              <a:rPr lang="en-US" sz="1800" dirty="0" smtClean="0"/>
              <a:t>Private loans</a:t>
            </a:r>
          </a:p>
          <a:p>
            <a:r>
              <a:rPr lang="en-US" sz="1800" dirty="0" smtClean="0"/>
              <a:t>Bankruptcy</a:t>
            </a:r>
          </a:p>
          <a:p>
            <a:r>
              <a:rPr lang="en-US" sz="1800" dirty="0" smtClean="0"/>
              <a:t>Lines of credit</a:t>
            </a:r>
          </a:p>
          <a:p>
            <a:r>
              <a:rPr lang="en-US" sz="1800" dirty="0" smtClean="0"/>
              <a:t>Limits on borrowing</a:t>
            </a:r>
          </a:p>
          <a:p>
            <a:r>
              <a:rPr lang="en-US" sz="1800" dirty="0" smtClean="0"/>
              <a:t>Taxing forgiven balances</a:t>
            </a:r>
          </a:p>
          <a:p>
            <a:r>
              <a:rPr lang="en-US" sz="1800" dirty="0" smtClean="0"/>
              <a:t>Loan servicing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92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162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Should subsidizing students borrowers be at the top of the social agenda</a:t>
            </a:r>
            <a:r>
              <a:rPr lang="en-US" sz="2000" dirty="0" smtClean="0"/>
              <a:t>?</a:t>
            </a:r>
          </a:p>
          <a:p>
            <a:r>
              <a:rPr lang="en-US" sz="2000" dirty="0"/>
              <a:t>Put student debt into larger social context: early childhood, health care, neighborhoods, elementary/secondary school</a:t>
            </a:r>
            <a:r>
              <a:rPr lang="is-IS" sz="2000" dirty="0"/>
              <a:t>…..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Target reforms to causes of problems</a:t>
            </a:r>
          </a:p>
          <a:p>
            <a:r>
              <a:rPr lang="en-US" sz="2000" dirty="0" smtClean="0"/>
              <a:t>General </a:t>
            </a:r>
            <a:r>
              <a:rPr lang="en-US" sz="2000" dirty="0"/>
              <a:t>relief vs. </a:t>
            </a:r>
            <a:r>
              <a:rPr lang="en-US" sz="2000" dirty="0" smtClean="0"/>
              <a:t>subgroups</a:t>
            </a:r>
            <a:endParaRPr lang="en-US" sz="2000" dirty="0"/>
          </a:p>
          <a:p>
            <a:r>
              <a:rPr lang="en-US" sz="2000" dirty="0" smtClean="0"/>
              <a:t>Not high debt, but non-completion</a:t>
            </a:r>
          </a:p>
          <a:p>
            <a:r>
              <a:rPr lang="en-US" sz="2000" dirty="0" smtClean="0"/>
              <a:t>Composition of borrowers</a:t>
            </a:r>
          </a:p>
        </p:txBody>
      </p:sp>
    </p:spTree>
    <p:extLst>
      <p:ext uri="{BB962C8B-B14F-4D97-AF65-F5344CB8AC3E}">
        <p14:creationId xmlns:p14="http://schemas.microsoft.com/office/powerpoint/2010/main" val="19043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Student debt: Good, bad, and misunderstood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Why is the common understanding of student debt so at odds with the realities—both the positive and the problematic aspects of borrowing for education?</a:t>
            </a:r>
          </a:p>
          <a:p>
            <a:endParaRPr lang="en-US" sz="2400" dirty="0"/>
          </a:p>
          <a:p>
            <a:r>
              <a:rPr lang="en-US" sz="2400" dirty="0" smtClean="0"/>
              <a:t>How can public policy discussions better address the real problems—rather than focusing on general solutions that tend to be poorly targeted?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48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435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we hear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409076"/>
            <a:ext cx="8595360" cy="47710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Media anecdotes: unrepresentative, misleading</a:t>
            </a:r>
          </a:p>
          <a:p>
            <a:r>
              <a:rPr lang="en-US" sz="2000" dirty="0" smtClean="0"/>
              <a:t>Few stories of success and opportunity</a:t>
            </a:r>
          </a:p>
          <a:p>
            <a:r>
              <a:rPr lang="en-US" sz="2000" dirty="0" smtClean="0"/>
              <a:t>Many stories of distress</a:t>
            </a:r>
          </a:p>
          <a:p>
            <a:r>
              <a:rPr lang="en-US" sz="2000" dirty="0" smtClean="0"/>
              <a:t>2014 public radio examples: </a:t>
            </a:r>
          </a:p>
          <a:p>
            <a:pPr marL="0" indent="0">
              <a:buNone/>
            </a:pPr>
            <a:r>
              <a:rPr lang="en-US" sz="2000" dirty="0" smtClean="0"/>
              <a:t>      --Student graduated from public four-year college after transferring from community college—with $40,000 in debt.  (12% of public four-year graduates had this much debt.)</a:t>
            </a:r>
          </a:p>
          <a:p>
            <a:pPr marL="0" indent="0">
              <a:buNone/>
            </a:pPr>
            <a:r>
              <a:rPr lang="en-US" sz="2000" dirty="0" smtClean="0"/>
              <a:t>       --Master’s degree in history, $110,000 in debt. In income-driven repayment (now 25% of borrowers, 43% of dollars)</a:t>
            </a:r>
          </a:p>
          <a:p>
            <a:pPr marL="0" indent="0">
              <a:buNone/>
            </a:pPr>
            <a:r>
              <a:rPr lang="en-US" sz="2000" dirty="0" smtClean="0"/>
              <a:t>       --Highly selective private college, $30,000 in debt, organic farmer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898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Not just good or bad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96440"/>
            <a:ext cx="8595360" cy="41836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Housing market collapse, sub-prime mortgages. Should we just make housing free / have people stop borrowing for housing?</a:t>
            </a:r>
          </a:p>
          <a:p>
            <a:r>
              <a:rPr lang="en-US" sz="2000" dirty="0" smtClean="0"/>
              <a:t>Marriage analogy: when, why, to whom?</a:t>
            </a:r>
          </a:p>
          <a:p>
            <a:r>
              <a:rPr lang="en-US" sz="2000" dirty="0"/>
              <a:t>Public benefits not the same as a public good</a:t>
            </a:r>
          </a:p>
          <a:p>
            <a:endParaRPr lang="en-US" sz="2000" dirty="0"/>
          </a:p>
          <a:p>
            <a:r>
              <a:rPr lang="en-US" sz="2000" dirty="0" smtClean="0"/>
              <a:t>Positive impact: educational opportunity, responsibility for private benefits</a:t>
            </a:r>
          </a:p>
        </p:txBody>
      </p:sp>
    </p:spTree>
    <p:extLst>
      <p:ext uri="{BB962C8B-B14F-4D97-AF65-F5344CB8AC3E}">
        <p14:creationId xmlns:p14="http://schemas.microsoft.com/office/powerpoint/2010/main" val="106655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066800" y="265114"/>
            <a:ext cx="9144000" cy="833437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Total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federal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and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nonfederal loans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in 2015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dollars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, 1995-96 to 2015-16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>
                <a:latin typeface="Arial" charset="0"/>
                <a:cs typeface="Helvetica" charset="0"/>
              </a:rPr>
              <a:t>SOURCE: The College Board, </a:t>
            </a:r>
            <a:r>
              <a:rPr lang="en-US" altLang="en-US" i="1">
                <a:latin typeface="Arial" charset="0"/>
                <a:cs typeface="Helvetica" charset="0"/>
              </a:rPr>
              <a:t>Trends in Student Aid 2016</a:t>
            </a:r>
            <a:r>
              <a:rPr lang="en-US" altLang="en-US">
                <a:latin typeface="Arial" charset="0"/>
                <a:cs typeface="Helvetica" charset="0"/>
              </a:rPr>
              <a:t>, Figure 5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1154114"/>
            <a:ext cx="888682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26473" y="265114"/>
            <a:ext cx="9684327" cy="833437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Distribution of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borrowers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by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amount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of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outstanding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e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ducation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d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ebt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, 2015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>
                <a:latin typeface="Arial" charset="0"/>
                <a:cs typeface="Helvetica" charset="0"/>
              </a:rPr>
              <a:t>SOURCE: The College Board, </a:t>
            </a:r>
            <a:r>
              <a:rPr lang="en-US" altLang="en-US" i="1">
                <a:latin typeface="Arial" charset="0"/>
                <a:cs typeface="Helvetica" charset="0"/>
              </a:rPr>
              <a:t>Trends in Student Aid 2016</a:t>
            </a:r>
            <a:r>
              <a:rPr lang="en-US" altLang="en-US">
                <a:latin typeface="Arial" charset="0"/>
                <a:cs typeface="Helvetica" charset="0"/>
              </a:rPr>
              <a:t>, Figure 8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676401"/>
            <a:ext cx="77136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84910" y="322262"/>
            <a:ext cx="9991870" cy="833437"/>
          </a:xfrm>
        </p:spPr>
        <p:txBody>
          <a:bodyPr/>
          <a:lstStyle/>
          <a:p>
            <a:pPr algn="l"/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Two-year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f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ederal student loan default rate, borrowers entering repayment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in 2011-12, </a:t>
            </a:r>
            <a:b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by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sector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and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completion status</a:t>
            </a:r>
            <a:endParaRPr lang="en-US" altLang="en-US" sz="3200" dirty="0">
              <a:solidFill>
                <a:schemeClr val="tx1"/>
              </a:solidFill>
              <a:latin typeface="+mj-lt"/>
              <a:cs typeface="Rockwell" charset="0"/>
            </a:endParaRPr>
          </a:p>
        </p:txBody>
      </p:sp>
      <p:sp>
        <p:nvSpPr>
          <p:cNvPr id="337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>
                <a:latin typeface="Arial" charset="0"/>
                <a:cs typeface="Helvetica" charset="0"/>
              </a:rPr>
              <a:t>SOURCE: The College Board, </a:t>
            </a:r>
            <a:r>
              <a:rPr lang="en-US" altLang="en-US" i="1">
                <a:latin typeface="Arial" charset="0"/>
                <a:cs typeface="Helvetica" charset="0"/>
              </a:rPr>
              <a:t>Trends in Student Aid 2016</a:t>
            </a:r>
            <a:r>
              <a:rPr lang="en-US" altLang="en-US">
                <a:latin typeface="Arial" charset="0"/>
                <a:cs typeface="Helvetica" charset="0"/>
              </a:rPr>
              <a:t>, Figure 12A</a:t>
            </a:r>
          </a:p>
          <a:p>
            <a:endParaRPr lang="en-US" altLang="en-US">
              <a:latin typeface="Arial" charset="0"/>
              <a:cs typeface="Helvetica" charset="0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403350"/>
            <a:ext cx="68135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77091" y="0"/>
            <a:ext cx="10280073" cy="1212851"/>
          </a:xfrm>
        </p:spPr>
        <p:txBody>
          <a:bodyPr/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Share of d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efaulters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and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three-year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f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ederal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s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tudent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l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oan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d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efault rate, borrowers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e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ntering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r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epayment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in 2010-11, by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loan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  <a:cs typeface="Rockwell" charset="0"/>
              </a:rPr>
              <a:t>b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  <a:cs typeface="Rockwell" charset="0"/>
              </a:rPr>
              <a:t>alance</a:t>
            </a:r>
            <a:endParaRPr lang="en-US" altLang="en-US" sz="3200" dirty="0">
              <a:solidFill>
                <a:schemeClr val="tx1"/>
              </a:solidFill>
              <a:latin typeface="+mj-lt"/>
              <a:cs typeface="Rockwell" charset="0"/>
            </a:endParaRPr>
          </a:p>
        </p:txBody>
      </p:sp>
      <p:sp>
        <p:nvSpPr>
          <p:cNvPr id="348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93888" y="6235701"/>
            <a:ext cx="7562850" cy="188913"/>
          </a:xfrm>
        </p:spPr>
        <p:txBody>
          <a:bodyPr/>
          <a:lstStyle/>
          <a:p>
            <a:r>
              <a:rPr lang="en-US" altLang="en-US">
                <a:latin typeface="Arial" charset="0"/>
                <a:cs typeface="Helvetica" charset="0"/>
              </a:rPr>
              <a:t>SOURCE: The College Board, </a:t>
            </a:r>
            <a:r>
              <a:rPr lang="en-US" altLang="en-US" i="1">
                <a:latin typeface="Arial" charset="0"/>
                <a:cs typeface="Helvetica" charset="0"/>
              </a:rPr>
              <a:t>Trends in Student Aid 2016</a:t>
            </a:r>
            <a:r>
              <a:rPr lang="en-US" altLang="en-US">
                <a:latin typeface="Arial" charset="0"/>
                <a:cs typeface="Helvetica" charset="0"/>
              </a:rPr>
              <a:t>, Figure 12B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1771650"/>
            <a:ext cx="7635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401782"/>
            <a:ext cx="10150948" cy="1025236"/>
          </a:xfrm>
        </p:spPr>
        <p:txBody>
          <a:bodyPr>
            <a:noAutofit/>
          </a:bodyPr>
          <a:lstStyle/>
          <a:p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/>
              <a:t/>
            </a:r>
            <a:br>
              <a:rPr lang="en-US" sz="3200" b="1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Distribution </a:t>
            </a:r>
            <a:r>
              <a:rPr lang="en-US" sz="3200" b="1"/>
              <a:t>of </a:t>
            </a:r>
            <a:r>
              <a:rPr lang="en-US" sz="3200" b="1" smtClean="0"/>
              <a:t>outstanding </a:t>
            </a:r>
            <a:r>
              <a:rPr lang="en-US" sz="3200" b="1"/>
              <a:t>e</a:t>
            </a:r>
            <a:r>
              <a:rPr lang="en-US" sz="3200" b="1" smtClean="0"/>
              <a:t>ducation </a:t>
            </a:r>
            <a:r>
              <a:rPr lang="en-US" sz="3200" b="1" dirty="0"/>
              <a:t>d</a:t>
            </a:r>
            <a:r>
              <a:rPr lang="en-US" sz="3200" b="1" smtClean="0"/>
              <a:t>ebt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smtClean="0"/>
              <a:t>by </a:t>
            </a:r>
            <a:r>
              <a:rPr lang="en-US" sz="3200" b="1"/>
              <a:t>h</a:t>
            </a:r>
            <a:r>
              <a:rPr lang="en-US" sz="3200" b="1" smtClean="0"/>
              <a:t>ousehold </a:t>
            </a:r>
            <a:r>
              <a:rPr lang="en-US" sz="3200" b="1"/>
              <a:t>i</a:t>
            </a:r>
            <a:r>
              <a:rPr lang="en-US" sz="3200" b="1" smtClean="0"/>
              <a:t>ncome </a:t>
            </a:r>
            <a:r>
              <a:rPr lang="en-US" sz="3200" b="1" dirty="0"/>
              <a:t>q</a:t>
            </a:r>
            <a:r>
              <a:rPr lang="en-US" sz="3200" b="1" smtClean="0"/>
              <a:t>uartile</a:t>
            </a:r>
            <a:r>
              <a:rPr lang="en-US" sz="3200" b="1" dirty="0"/>
              <a:t>, 2013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6" name="Picture 4" descr="C:\Users\dbell\Dropbox\PowerPoint files\SA-2015-PPT-FIG-PNGs\sa-2015-f19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1427018"/>
            <a:ext cx="6377674" cy="42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869" y="5776754"/>
            <a:ext cx="10960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Income quartiles are </a:t>
            </a:r>
            <a:r>
              <a:rPr lang="en-US" sz="1200" dirty="0" smtClean="0"/>
              <a:t>based </a:t>
            </a:r>
            <a:r>
              <a:rPr lang="en-US" sz="1200" dirty="0"/>
              <a:t>on 2012 household income. The upper limits for the first </a:t>
            </a:r>
            <a:r>
              <a:rPr lang="en-US" sz="1200" dirty="0" smtClean="0"/>
              <a:t>three quartiles </a:t>
            </a:r>
            <a:r>
              <a:rPr lang="en-US" sz="1200" dirty="0"/>
              <a:t>are $25,000, $48,000, and $90,000.</a:t>
            </a:r>
          </a:p>
          <a:p>
            <a:r>
              <a:rPr lang="en-US" sz="1200" dirty="0"/>
              <a:t>Source: Baum et al., </a:t>
            </a:r>
            <a:r>
              <a:rPr lang="en-US" sz="1200" i="1" dirty="0"/>
              <a:t>Trends in Student Aid 2015,</a:t>
            </a:r>
            <a:r>
              <a:rPr lang="en-US" sz="1200" dirty="0"/>
              <a:t>The College Board, Figure 19A. Based </a:t>
            </a:r>
            <a:r>
              <a:rPr lang="en-US" sz="1200" dirty="0" smtClean="0"/>
              <a:t>on data </a:t>
            </a:r>
            <a:r>
              <a:rPr lang="en-US" sz="1200" dirty="0"/>
              <a:t>from the </a:t>
            </a:r>
            <a:r>
              <a:rPr lang="en-US" sz="1200" dirty="0" smtClean="0"/>
              <a:t>Survey </a:t>
            </a:r>
            <a:r>
              <a:rPr lang="en-US" sz="1200" dirty="0"/>
              <a:t>of Consumer Finances.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38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10603</TotalTime>
  <Words>666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ＭＳ Ｐゴシック</vt:lpstr>
      <vt:lpstr>Rockwell</vt:lpstr>
      <vt:lpstr>Retrospect</vt:lpstr>
      <vt:lpstr>Student Debt:  Rhetoric and Realities of Higher Education Financing</vt:lpstr>
      <vt:lpstr>Student debt: Good, bad, and misunderstood</vt:lpstr>
      <vt:lpstr>What we hear</vt:lpstr>
      <vt:lpstr>Not just good or bad</vt:lpstr>
      <vt:lpstr>Total federal and nonfederal loans in 2015 dollars, 1995-96 to 2015-16</vt:lpstr>
      <vt:lpstr>Distribution of borrowers by amount of outstanding education debt, 2015</vt:lpstr>
      <vt:lpstr>Two-year federal student loan default rate, borrowers entering repayment in 2011-12,  by sector and completion status</vt:lpstr>
      <vt:lpstr>Share of defaulters and three-year federal student loan default rate, borrowers entering repayment in 2010-11, by loan balance</vt:lpstr>
      <vt:lpstr>    Distribution of outstanding education debt  by household income quartile, 2013 </vt:lpstr>
      <vt:lpstr>Why the misperceptions?</vt:lpstr>
      <vt:lpstr>Causation and correlation</vt:lpstr>
      <vt:lpstr>Moral panic</vt:lpstr>
      <vt:lpstr>Policies: Preventing problems</vt:lpstr>
      <vt:lpstr>Policies: Managing existing debt</vt:lpstr>
      <vt:lpstr>Conclusion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Debt:  Rhetoric and Realities of Higher Education Financing</dc:title>
  <dc:creator>Sandy</dc:creator>
  <cp:lastModifiedBy>Sandy Baum</cp:lastModifiedBy>
  <cp:revision>30</cp:revision>
  <dcterms:created xsi:type="dcterms:W3CDTF">2016-09-07T14:09:05Z</dcterms:created>
  <dcterms:modified xsi:type="dcterms:W3CDTF">2017-04-30T22:35:11Z</dcterms:modified>
</cp:coreProperties>
</file>